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76" r:id="rId4"/>
    <p:sldId id="303" r:id="rId5"/>
    <p:sldId id="304" r:id="rId6"/>
    <p:sldId id="299" r:id="rId7"/>
    <p:sldId id="280" r:id="rId8"/>
    <p:sldId id="279" r:id="rId9"/>
    <p:sldId id="271" r:id="rId10"/>
    <p:sldId id="300" r:id="rId11"/>
    <p:sldId id="302" r:id="rId12"/>
    <p:sldId id="285" r:id="rId13"/>
    <p:sldId id="301" r:id="rId14"/>
    <p:sldId id="272" r:id="rId15"/>
    <p:sldId id="288" r:id="rId16"/>
    <p:sldId id="261" r:id="rId17"/>
    <p:sldId id="281" r:id="rId18"/>
    <p:sldId id="305" r:id="rId19"/>
    <p:sldId id="262" r:id="rId20"/>
    <p:sldId id="264" r:id="rId21"/>
    <p:sldId id="266" r:id="rId22"/>
    <p:sldId id="282" r:id="rId23"/>
    <p:sldId id="265" r:id="rId24"/>
    <p:sldId id="283"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Fraser" userId="918b6815-8769-4704-9867-898a99556965" providerId="ADAL" clId="{3A4BC854-2AE2-4D33-8D18-BD53E3DE31B7}"/>
    <pc:docChg chg="modSld">
      <pc:chgData name="Mrs Fraser" userId="918b6815-8769-4704-9867-898a99556965" providerId="ADAL" clId="{3A4BC854-2AE2-4D33-8D18-BD53E3DE31B7}" dt="2022-09-26T09:40:37.756" v="7" actId="20577"/>
      <pc:docMkLst>
        <pc:docMk/>
      </pc:docMkLst>
      <pc:sldChg chg="modSp">
        <pc:chgData name="Mrs Fraser" userId="918b6815-8769-4704-9867-898a99556965" providerId="ADAL" clId="{3A4BC854-2AE2-4D33-8D18-BD53E3DE31B7}" dt="2022-09-26T09:40:37.756" v="7" actId="20577"/>
        <pc:sldMkLst>
          <pc:docMk/>
          <pc:sldMk cId="0" sldId="256"/>
        </pc:sldMkLst>
        <pc:spChg chg="mod">
          <ac:chgData name="Mrs Fraser" userId="918b6815-8769-4704-9867-898a99556965" providerId="ADAL" clId="{3A4BC854-2AE2-4D33-8D18-BD53E3DE31B7}" dt="2022-09-26T09:40:37.756" v="7" actId="20577"/>
          <ac:spMkLst>
            <pc:docMk/>
            <pc:sldMk cId="0" sldId="256"/>
            <ac:spMk id="8" creationId="{00000000-0000-0000-0000-000000000000}"/>
          </ac:spMkLst>
        </pc:spChg>
      </pc:sldChg>
      <pc:sldChg chg="modSp">
        <pc:chgData name="Mrs Fraser" userId="918b6815-8769-4704-9867-898a99556965" providerId="ADAL" clId="{3A4BC854-2AE2-4D33-8D18-BD53E3DE31B7}" dt="2022-09-26T09:40:22.790" v="2" actId="20577"/>
        <pc:sldMkLst>
          <pc:docMk/>
          <pc:sldMk cId="0" sldId="261"/>
        </pc:sldMkLst>
        <pc:spChg chg="mod">
          <ac:chgData name="Mrs Fraser" userId="918b6815-8769-4704-9867-898a99556965" providerId="ADAL" clId="{3A4BC854-2AE2-4D33-8D18-BD53E3DE31B7}" dt="2022-09-26T09:40:22.790" v="2" actId="20577"/>
          <ac:spMkLst>
            <pc:docMk/>
            <pc:sldMk cId="0" sldId="261"/>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1" cy="493316"/>
          </a:xfrm>
          <a:prstGeom prst="rect">
            <a:avLst/>
          </a:prstGeom>
        </p:spPr>
        <p:txBody>
          <a:bodyPr vert="horz" lIns="94829" tIns="47415" rIns="94829" bIns="47415" rtlCol="0"/>
          <a:lstStyle>
            <a:lvl1pPr algn="l">
              <a:defRPr sz="1300"/>
            </a:lvl1pPr>
          </a:lstStyle>
          <a:p>
            <a:endParaRPr lang="en-GB" dirty="0"/>
          </a:p>
        </p:txBody>
      </p:sp>
      <p:sp>
        <p:nvSpPr>
          <p:cNvPr id="3" name="Date Placeholder 2"/>
          <p:cNvSpPr>
            <a:spLocks noGrp="1"/>
          </p:cNvSpPr>
          <p:nvPr>
            <p:ph type="dt" sz="quarter" idx="1"/>
          </p:nvPr>
        </p:nvSpPr>
        <p:spPr>
          <a:xfrm>
            <a:off x="3815376" y="1"/>
            <a:ext cx="2918831" cy="493316"/>
          </a:xfrm>
          <a:prstGeom prst="rect">
            <a:avLst/>
          </a:prstGeom>
        </p:spPr>
        <p:txBody>
          <a:bodyPr vert="horz" lIns="94829" tIns="47415" rIns="94829" bIns="47415" rtlCol="0"/>
          <a:lstStyle>
            <a:lvl1pPr algn="r">
              <a:defRPr sz="1300"/>
            </a:lvl1pPr>
          </a:lstStyle>
          <a:p>
            <a:fld id="{30FD2234-34ED-4C40-AC33-A79445EB4EE5}" type="datetimeFigureOut">
              <a:rPr lang="en-GB" smtClean="0"/>
              <a:pPr/>
              <a:t>26/09/2022</a:t>
            </a:fld>
            <a:endParaRPr lang="en-GB" dirty="0"/>
          </a:p>
        </p:txBody>
      </p:sp>
      <p:sp>
        <p:nvSpPr>
          <p:cNvPr id="4" name="Footer Placeholder 3"/>
          <p:cNvSpPr>
            <a:spLocks noGrp="1"/>
          </p:cNvSpPr>
          <p:nvPr>
            <p:ph type="ftr" sz="quarter" idx="2"/>
          </p:nvPr>
        </p:nvSpPr>
        <p:spPr>
          <a:xfrm>
            <a:off x="1" y="9371286"/>
            <a:ext cx="2918831" cy="493316"/>
          </a:xfrm>
          <a:prstGeom prst="rect">
            <a:avLst/>
          </a:prstGeom>
        </p:spPr>
        <p:txBody>
          <a:bodyPr vert="horz" lIns="94829" tIns="47415" rIns="94829" bIns="47415"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15376" y="9371286"/>
            <a:ext cx="2918831" cy="493316"/>
          </a:xfrm>
          <a:prstGeom prst="rect">
            <a:avLst/>
          </a:prstGeom>
        </p:spPr>
        <p:txBody>
          <a:bodyPr vert="horz" lIns="94829" tIns="47415" rIns="94829" bIns="47415" rtlCol="0" anchor="b"/>
          <a:lstStyle>
            <a:lvl1pPr algn="r">
              <a:defRPr sz="1300"/>
            </a:lvl1pPr>
          </a:lstStyle>
          <a:p>
            <a:fld id="{2A2DB217-E49F-445B-B385-A81C84F20464}" type="slidenum">
              <a:rPr lang="en-GB" smtClean="0"/>
              <a:pPr/>
              <a:t>‹#›</a:t>
            </a:fld>
            <a:endParaRPr lang="en-GB" dirty="0"/>
          </a:p>
        </p:txBody>
      </p:sp>
    </p:spTree>
    <p:extLst>
      <p:ext uri="{BB962C8B-B14F-4D97-AF65-F5344CB8AC3E}">
        <p14:creationId xmlns:p14="http://schemas.microsoft.com/office/powerpoint/2010/main" val="219694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032" cy="492780"/>
          </a:xfrm>
          <a:prstGeom prst="rect">
            <a:avLst/>
          </a:prstGeom>
        </p:spPr>
        <p:txBody>
          <a:bodyPr vert="horz" lIns="87545" tIns="43773" rIns="87545" bIns="43773" rtlCol="0"/>
          <a:lstStyle>
            <a:lvl1pPr algn="l">
              <a:defRPr sz="1200"/>
            </a:lvl1pPr>
          </a:lstStyle>
          <a:p>
            <a:endParaRPr lang="en-GB" dirty="0"/>
          </a:p>
        </p:txBody>
      </p:sp>
      <p:sp>
        <p:nvSpPr>
          <p:cNvPr id="3" name="Date Placeholder 2"/>
          <p:cNvSpPr>
            <a:spLocks noGrp="1"/>
          </p:cNvSpPr>
          <p:nvPr>
            <p:ph type="dt" idx="1"/>
          </p:nvPr>
        </p:nvSpPr>
        <p:spPr>
          <a:xfrm>
            <a:off x="3815226" y="1"/>
            <a:ext cx="2919032" cy="492780"/>
          </a:xfrm>
          <a:prstGeom prst="rect">
            <a:avLst/>
          </a:prstGeom>
        </p:spPr>
        <p:txBody>
          <a:bodyPr vert="horz" lIns="87545" tIns="43773" rIns="87545" bIns="43773" rtlCol="0"/>
          <a:lstStyle>
            <a:lvl1pPr algn="r">
              <a:defRPr sz="1200"/>
            </a:lvl1pPr>
          </a:lstStyle>
          <a:p>
            <a:fld id="{6EE121B8-4AEC-4306-A4C6-86597E896679}" type="datetimeFigureOut">
              <a:rPr lang="en-GB" smtClean="0"/>
              <a:pPr/>
              <a:t>26/09/2022</a:t>
            </a:fld>
            <a:endParaRPr lang="en-GB"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87545" tIns="43773" rIns="87545" bIns="43773" rtlCol="0" anchor="ctr"/>
          <a:lstStyle/>
          <a:p>
            <a:endParaRPr lang="en-GB" dirty="0"/>
          </a:p>
        </p:txBody>
      </p:sp>
      <p:sp>
        <p:nvSpPr>
          <p:cNvPr id="5" name="Notes Placeholder 4"/>
          <p:cNvSpPr>
            <a:spLocks noGrp="1"/>
          </p:cNvSpPr>
          <p:nvPr>
            <p:ph type="body" sz="quarter" idx="3"/>
          </p:nvPr>
        </p:nvSpPr>
        <p:spPr>
          <a:xfrm>
            <a:off x="673277" y="4686001"/>
            <a:ext cx="5389213" cy="4439612"/>
          </a:xfrm>
          <a:prstGeom prst="rect">
            <a:avLst/>
          </a:prstGeom>
        </p:spPr>
        <p:txBody>
          <a:bodyPr vert="horz" lIns="87545" tIns="43773" rIns="87545" bIns="437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2004"/>
            <a:ext cx="2919032" cy="492780"/>
          </a:xfrm>
          <a:prstGeom prst="rect">
            <a:avLst/>
          </a:prstGeom>
        </p:spPr>
        <p:txBody>
          <a:bodyPr vert="horz" lIns="87545" tIns="43773" rIns="87545" bIns="437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226" y="9372004"/>
            <a:ext cx="2919032" cy="492780"/>
          </a:xfrm>
          <a:prstGeom prst="rect">
            <a:avLst/>
          </a:prstGeom>
        </p:spPr>
        <p:txBody>
          <a:bodyPr vert="horz" lIns="87545" tIns="43773" rIns="87545" bIns="43773" rtlCol="0" anchor="b"/>
          <a:lstStyle>
            <a:lvl1pPr algn="r">
              <a:defRPr sz="1200"/>
            </a:lvl1pPr>
          </a:lstStyle>
          <a:p>
            <a:fld id="{3794A20B-6DC4-411D-AB77-C9E3ECEEE8E6}" type="slidenum">
              <a:rPr lang="en-GB" smtClean="0"/>
              <a:pPr/>
              <a:t>‹#›</a:t>
            </a:fld>
            <a:endParaRPr lang="en-GB" dirty="0"/>
          </a:p>
        </p:txBody>
      </p:sp>
    </p:spTree>
    <p:extLst>
      <p:ext uri="{BB962C8B-B14F-4D97-AF65-F5344CB8AC3E}">
        <p14:creationId xmlns:p14="http://schemas.microsoft.com/office/powerpoint/2010/main" val="3182731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a:t>
            </a:fld>
            <a:endParaRPr lang="en-GB" dirty="0"/>
          </a:p>
        </p:txBody>
      </p:sp>
    </p:spTree>
    <p:extLst>
      <p:ext uri="{BB962C8B-B14F-4D97-AF65-F5344CB8AC3E}">
        <p14:creationId xmlns:p14="http://schemas.microsoft.com/office/powerpoint/2010/main" val="539157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10</a:t>
            </a:fld>
            <a:endParaRPr lang="en-GB" dirty="0"/>
          </a:p>
        </p:txBody>
      </p:sp>
    </p:spTree>
    <p:extLst>
      <p:ext uri="{BB962C8B-B14F-4D97-AF65-F5344CB8AC3E}">
        <p14:creationId xmlns:p14="http://schemas.microsoft.com/office/powerpoint/2010/main" val="2964020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12</a:t>
            </a:fld>
            <a:endParaRPr lang="en-GB" dirty="0"/>
          </a:p>
        </p:txBody>
      </p:sp>
    </p:spTree>
    <p:extLst>
      <p:ext uri="{BB962C8B-B14F-4D97-AF65-F5344CB8AC3E}">
        <p14:creationId xmlns:p14="http://schemas.microsoft.com/office/powerpoint/2010/main" val="3438325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13</a:t>
            </a:fld>
            <a:endParaRPr lang="en-GB" dirty="0"/>
          </a:p>
        </p:txBody>
      </p:sp>
    </p:spTree>
    <p:extLst>
      <p:ext uri="{BB962C8B-B14F-4D97-AF65-F5344CB8AC3E}">
        <p14:creationId xmlns:p14="http://schemas.microsoft.com/office/powerpoint/2010/main" val="2171711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Reading records</a:t>
            </a:r>
          </a:p>
        </p:txBody>
      </p:sp>
      <p:sp>
        <p:nvSpPr>
          <p:cNvPr id="4" name="Slide Number Placeholder 3"/>
          <p:cNvSpPr>
            <a:spLocks noGrp="1"/>
          </p:cNvSpPr>
          <p:nvPr>
            <p:ph type="sldNum" sz="quarter" idx="10"/>
          </p:nvPr>
        </p:nvSpPr>
        <p:spPr/>
        <p:txBody>
          <a:bodyPr/>
          <a:lstStyle/>
          <a:p>
            <a:fld id="{3794A20B-6DC4-411D-AB77-C9E3ECEEE8E6}" type="slidenum">
              <a:rPr lang="en-GB" smtClean="0"/>
              <a:pPr/>
              <a:t>14</a:t>
            </a:fld>
            <a:endParaRPr lang="en-GB" dirty="0"/>
          </a:p>
        </p:txBody>
      </p:sp>
    </p:spTree>
    <p:extLst>
      <p:ext uri="{BB962C8B-B14F-4D97-AF65-F5344CB8AC3E}">
        <p14:creationId xmlns:p14="http://schemas.microsoft.com/office/powerpoint/2010/main" val="1946165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15</a:t>
            </a:fld>
            <a:endParaRPr lang="en-GB" dirty="0"/>
          </a:p>
        </p:txBody>
      </p:sp>
    </p:spTree>
    <p:extLst>
      <p:ext uri="{BB962C8B-B14F-4D97-AF65-F5344CB8AC3E}">
        <p14:creationId xmlns:p14="http://schemas.microsoft.com/office/powerpoint/2010/main" val="252383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16</a:t>
            </a:fld>
            <a:endParaRPr lang="en-GB" dirty="0"/>
          </a:p>
        </p:txBody>
      </p:sp>
    </p:spTree>
    <p:extLst>
      <p:ext uri="{BB962C8B-B14F-4D97-AF65-F5344CB8AC3E}">
        <p14:creationId xmlns:p14="http://schemas.microsoft.com/office/powerpoint/2010/main" val="252383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17</a:t>
            </a:fld>
            <a:endParaRPr lang="en-GB" dirty="0"/>
          </a:p>
        </p:txBody>
      </p:sp>
    </p:spTree>
    <p:extLst>
      <p:ext uri="{BB962C8B-B14F-4D97-AF65-F5344CB8AC3E}">
        <p14:creationId xmlns:p14="http://schemas.microsoft.com/office/powerpoint/2010/main" val="252383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18</a:t>
            </a:fld>
            <a:endParaRPr lang="en-GB" dirty="0"/>
          </a:p>
        </p:txBody>
      </p:sp>
    </p:spTree>
    <p:extLst>
      <p:ext uri="{BB962C8B-B14F-4D97-AF65-F5344CB8AC3E}">
        <p14:creationId xmlns:p14="http://schemas.microsoft.com/office/powerpoint/2010/main" val="706983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19</a:t>
            </a:fld>
            <a:endParaRPr lang="en-GB" dirty="0"/>
          </a:p>
        </p:txBody>
      </p:sp>
    </p:spTree>
    <p:extLst>
      <p:ext uri="{BB962C8B-B14F-4D97-AF65-F5344CB8AC3E}">
        <p14:creationId xmlns:p14="http://schemas.microsoft.com/office/powerpoint/2010/main" val="2879283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20</a:t>
            </a:fld>
            <a:endParaRPr lang="en-GB" dirty="0"/>
          </a:p>
        </p:txBody>
      </p:sp>
    </p:spTree>
    <p:extLst>
      <p:ext uri="{BB962C8B-B14F-4D97-AF65-F5344CB8AC3E}">
        <p14:creationId xmlns:p14="http://schemas.microsoft.com/office/powerpoint/2010/main" val="161412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2</a:t>
            </a:fld>
            <a:endParaRPr lang="en-GB" dirty="0"/>
          </a:p>
        </p:txBody>
      </p:sp>
    </p:spTree>
    <p:extLst>
      <p:ext uri="{BB962C8B-B14F-4D97-AF65-F5344CB8AC3E}">
        <p14:creationId xmlns:p14="http://schemas.microsoft.com/office/powerpoint/2010/main" val="4103584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Mention e-safety lesson last week </a:t>
            </a:r>
          </a:p>
        </p:txBody>
      </p:sp>
      <p:sp>
        <p:nvSpPr>
          <p:cNvPr id="4" name="Slide Number Placeholder 3"/>
          <p:cNvSpPr>
            <a:spLocks noGrp="1"/>
          </p:cNvSpPr>
          <p:nvPr>
            <p:ph type="sldNum" sz="quarter" idx="10"/>
          </p:nvPr>
        </p:nvSpPr>
        <p:spPr/>
        <p:txBody>
          <a:bodyPr/>
          <a:lstStyle/>
          <a:p>
            <a:fld id="{3794A20B-6DC4-411D-AB77-C9E3ECEEE8E6}" type="slidenum">
              <a:rPr lang="en-GB" smtClean="0"/>
              <a:pPr/>
              <a:t>21</a:t>
            </a:fld>
            <a:endParaRPr lang="en-GB" dirty="0"/>
          </a:p>
        </p:txBody>
      </p:sp>
    </p:spTree>
    <p:extLst>
      <p:ext uri="{BB962C8B-B14F-4D97-AF65-F5344CB8AC3E}">
        <p14:creationId xmlns:p14="http://schemas.microsoft.com/office/powerpoint/2010/main" val="2015867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Mention e-safety lesson last week </a:t>
            </a:r>
          </a:p>
        </p:txBody>
      </p:sp>
      <p:sp>
        <p:nvSpPr>
          <p:cNvPr id="4" name="Slide Number Placeholder 3"/>
          <p:cNvSpPr>
            <a:spLocks noGrp="1"/>
          </p:cNvSpPr>
          <p:nvPr>
            <p:ph type="sldNum" sz="quarter" idx="10"/>
          </p:nvPr>
        </p:nvSpPr>
        <p:spPr/>
        <p:txBody>
          <a:bodyPr/>
          <a:lstStyle/>
          <a:p>
            <a:fld id="{3794A20B-6DC4-411D-AB77-C9E3ECEEE8E6}" type="slidenum">
              <a:rPr lang="en-GB" smtClean="0"/>
              <a:pPr/>
              <a:t>22</a:t>
            </a:fld>
            <a:endParaRPr lang="en-GB" dirty="0"/>
          </a:p>
        </p:txBody>
      </p:sp>
    </p:spTree>
    <p:extLst>
      <p:ext uri="{BB962C8B-B14F-4D97-AF65-F5344CB8AC3E}">
        <p14:creationId xmlns:p14="http://schemas.microsoft.com/office/powerpoint/2010/main" val="2015867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23</a:t>
            </a:fld>
            <a:endParaRPr lang="en-GB" dirty="0"/>
          </a:p>
        </p:txBody>
      </p:sp>
    </p:spTree>
    <p:extLst>
      <p:ext uri="{BB962C8B-B14F-4D97-AF65-F5344CB8AC3E}">
        <p14:creationId xmlns:p14="http://schemas.microsoft.com/office/powerpoint/2010/main" val="2967777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24</a:t>
            </a:fld>
            <a:endParaRPr lang="en-GB" dirty="0"/>
          </a:p>
        </p:txBody>
      </p:sp>
    </p:spTree>
    <p:extLst>
      <p:ext uri="{BB962C8B-B14F-4D97-AF65-F5344CB8AC3E}">
        <p14:creationId xmlns:p14="http://schemas.microsoft.com/office/powerpoint/2010/main" val="2967777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3</a:t>
            </a:fld>
            <a:endParaRPr lang="en-GB" dirty="0"/>
          </a:p>
        </p:txBody>
      </p:sp>
    </p:spTree>
    <p:extLst>
      <p:ext uri="{BB962C8B-B14F-4D97-AF65-F5344CB8AC3E}">
        <p14:creationId xmlns:p14="http://schemas.microsoft.com/office/powerpoint/2010/main" val="1115393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4</a:t>
            </a:fld>
            <a:endParaRPr lang="en-GB" dirty="0"/>
          </a:p>
        </p:txBody>
      </p:sp>
    </p:spTree>
    <p:extLst>
      <p:ext uri="{BB962C8B-B14F-4D97-AF65-F5344CB8AC3E}">
        <p14:creationId xmlns:p14="http://schemas.microsoft.com/office/powerpoint/2010/main" val="273653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5</a:t>
            </a:fld>
            <a:endParaRPr lang="en-GB" dirty="0"/>
          </a:p>
        </p:txBody>
      </p:sp>
    </p:spTree>
    <p:extLst>
      <p:ext uri="{BB962C8B-B14F-4D97-AF65-F5344CB8AC3E}">
        <p14:creationId xmlns:p14="http://schemas.microsoft.com/office/powerpoint/2010/main" val="298721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6</a:t>
            </a:fld>
            <a:endParaRPr lang="en-GB" dirty="0"/>
          </a:p>
        </p:txBody>
      </p:sp>
    </p:spTree>
    <p:extLst>
      <p:ext uri="{BB962C8B-B14F-4D97-AF65-F5344CB8AC3E}">
        <p14:creationId xmlns:p14="http://schemas.microsoft.com/office/powerpoint/2010/main" val="2200816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7</a:t>
            </a:fld>
            <a:endParaRPr lang="en-GB" dirty="0"/>
          </a:p>
        </p:txBody>
      </p:sp>
    </p:spTree>
    <p:extLst>
      <p:ext uri="{BB962C8B-B14F-4D97-AF65-F5344CB8AC3E}">
        <p14:creationId xmlns:p14="http://schemas.microsoft.com/office/powerpoint/2010/main" val="1410755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8</a:t>
            </a:fld>
            <a:endParaRPr lang="en-GB" dirty="0"/>
          </a:p>
        </p:txBody>
      </p:sp>
    </p:spTree>
    <p:extLst>
      <p:ext uri="{BB962C8B-B14F-4D97-AF65-F5344CB8AC3E}">
        <p14:creationId xmlns:p14="http://schemas.microsoft.com/office/powerpoint/2010/main" val="141075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94A20B-6DC4-411D-AB77-C9E3ECEEE8E6}" type="slidenum">
              <a:rPr lang="en-GB" smtClean="0"/>
              <a:pPr/>
              <a:t>9</a:t>
            </a:fld>
            <a:endParaRPr lang="en-GB" dirty="0"/>
          </a:p>
        </p:txBody>
      </p:sp>
    </p:spTree>
    <p:extLst>
      <p:ext uri="{BB962C8B-B14F-4D97-AF65-F5344CB8AC3E}">
        <p14:creationId xmlns:p14="http://schemas.microsoft.com/office/powerpoint/2010/main" val="3438325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1DD66C-4B39-4BF1-9032-42BCD15AB2D1}" type="datetimeFigureOut">
              <a:rPr lang="en-GB" smtClean="0"/>
              <a:pPr/>
              <a:t>26/09/2022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57C888-D684-4194-97FE-FEC40BB96D2B}"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DD66C-4B39-4BF1-9032-42BCD15AB2D1}" type="datetimeFigureOut">
              <a:rPr lang="en-GB" smtClean="0"/>
              <a:pPr/>
              <a:t>26/09/2022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7C888-D684-4194-97FE-FEC40BB96D2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thinkuknow.co.uk/"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GB" dirty="0">
                <a:solidFill>
                  <a:srgbClr val="0070C0"/>
                </a:solidFill>
              </a:rPr>
              <a:t>St Catherine’s Primary</a:t>
            </a:r>
          </a:p>
        </p:txBody>
      </p:sp>
      <p:cxnSp>
        <p:nvCxnSpPr>
          <p:cNvPr id="6" name="Straight Connector 5"/>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71600" y="2743200"/>
            <a:ext cx="6781800" cy="2923877"/>
          </a:xfrm>
          <a:prstGeom prst="rect">
            <a:avLst/>
          </a:prstGeom>
          <a:noFill/>
        </p:spPr>
        <p:txBody>
          <a:bodyPr wrap="square" rtlCol="0">
            <a:spAutoFit/>
          </a:bodyPr>
          <a:lstStyle/>
          <a:p>
            <a:pPr algn="ctr"/>
            <a:r>
              <a:rPr lang="en-GB" sz="4400" dirty="0">
                <a:solidFill>
                  <a:srgbClr val="0070C0"/>
                </a:solidFill>
                <a:latin typeface="+mj-lt"/>
                <a:cs typeface="Arial" pitchFamily="34" charset="0"/>
              </a:rPr>
              <a:t>Year 2 Curriculum Meeting </a:t>
            </a:r>
          </a:p>
          <a:p>
            <a:pPr algn="ctr"/>
            <a:r>
              <a:rPr lang="en-GB" sz="4400">
                <a:solidFill>
                  <a:srgbClr val="0070C0"/>
                </a:solidFill>
                <a:latin typeface="+mj-lt"/>
                <a:cs typeface="Arial" pitchFamily="34" charset="0"/>
              </a:rPr>
              <a:t>13</a:t>
            </a:r>
            <a:r>
              <a:rPr lang="en-GB" sz="4400" baseline="30000">
                <a:solidFill>
                  <a:srgbClr val="0070C0"/>
                </a:solidFill>
                <a:latin typeface="+mj-lt"/>
                <a:cs typeface="Arial" pitchFamily="34" charset="0"/>
              </a:rPr>
              <a:t>th</a:t>
            </a:r>
            <a:r>
              <a:rPr lang="en-GB" sz="4400">
                <a:solidFill>
                  <a:srgbClr val="0070C0"/>
                </a:solidFill>
                <a:latin typeface="+mj-lt"/>
                <a:cs typeface="Arial" pitchFamily="34" charset="0"/>
              </a:rPr>
              <a:t> September </a:t>
            </a:r>
            <a:r>
              <a:rPr lang="en-GB" sz="4400" dirty="0">
                <a:solidFill>
                  <a:srgbClr val="0070C0"/>
                </a:solidFill>
                <a:latin typeface="+mj-lt"/>
                <a:cs typeface="Arial" pitchFamily="34" charset="0"/>
              </a:rPr>
              <a:t>2022</a:t>
            </a:r>
          </a:p>
          <a:p>
            <a:pPr algn="ctr"/>
            <a:endParaRPr lang="en-GB" sz="3200" dirty="0">
              <a:solidFill>
                <a:srgbClr val="0070C0"/>
              </a:solidFill>
              <a:latin typeface="+mj-lt"/>
              <a:cs typeface="Arial" pitchFamily="34" charset="0"/>
            </a:endParaRPr>
          </a:p>
          <a:p>
            <a:pPr algn="ctr"/>
            <a:r>
              <a:rPr lang="en-GB" sz="3200" dirty="0">
                <a:solidFill>
                  <a:srgbClr val="0070C0"/>
                </a:solidFill>
                <a:latin typeface="+mj-lt"/>
                <a:cs typeface="Arial" pitchFamily="34" charset="0"/>
              </a:rPr>
              <a:t>2F: Miss Fielden</a:t>
            </a:r>
          </a:p>
          <a:p>
            <a:pPr algn="ctr"/>
            <a:r>
              <a:rPr lang="en-GB" sz="3200" dirty="0">
                <a:solidFill>
                  <a:srgbClr val="0070C0"/>
                </a:solidFill>
                <a:latin typeface="+mj-lt"/>
                <a:cs typeface="Arial" pitchFamily="34" charset="0"/>
              </a:rPr>
              <a:t>2FW: Mrs Fraser/Mrs </a:t>
            </a:r>
            <a:r>
              <a:rPr lang="en-GB" sz="3200" dirty="0" err="1">
                <a:solidFill>
                  <a:srgbClr val="0070C0"/>
                </a:solidFill>
                <a:latin typeface="+mj-lt"/>
                <a:cs typeface="Arial" pitchFamily="34" charset="0"/>
              </a:rPr>
              <a:t>Whyatt</a:t>
            </a:r>
            <a:endParaRPr lang="en-GB" sz="3200" dirty="0">
              <a:solidFill>
                <a:srgbClr val="0070C0"/>
              </a:solidFill>
              <a:latin typeface="+mj-lt"/>
              <a:cs typeface="Arial" pitchFamily="34" charset="0"/>
            </a:endParaRPr>
          </a:p>
        </p:txBody>
      </p:sp>
      <p:pic>
        <p:nvPicPr>
          <p:cNvPr id="9"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Curriculum Maps and Topics</a:t>
            </a:r>
            <a:endParaRPr lang="en-GB" dirty="0">
              <a:solidFill>
                <a:srgbClr val="0070C0"/>
              </a:solidFill>
            </a:endParaRPr>
          </a:p>
        </p:txBody>
      </p:sp>
      <p:cxnSp>
        <p:nvCxnSpPr>
          <p:cNvPr id="3" name="Straight Connector 2"/>
          <p:cNvCxnSpPr/>
          <p:nvPr/>
        </p:nvCxnSpPr>
        <p:spPr>
          <a:xfrm>
            <a:off x="533400" y="14478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15152"/>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7" name="Rectangle 6"/>
          <p:cNvSpPr/>
          <p:nvPr/>
        </p:nvSpPr>
        <p:spPr>
          <a:xfrm>
            <a:off x="533400" y="1828800"/>
            <a:ext cx="7696200" cy="4524315"/>
          </a:xfrm>
          <a:prstGeom prst="rect">
            <a:avLst/>
          </a:prstGeom>
        </p:spPr>
        <p:txBody>
          <a:bodyPr wrap="square">
            <a:spAutoFit/>
          </a:bodyPr>
          <a:lstStyle/>
          <a:p>
            <a:pPr marL="457200" indent="-457200">
              <a:buFont typeface="Arial" panose="020B0604020202020204" pitchFamily="34" charset="0"/>
              <a:buChar char="•"/>
            </a:pPr>
            <a:r>
              <a:rPr lang="en-GB" sz="3200" dirty="0">
                <a:solidFill>
                  <a:srgbClr val="0070C0"/>
                </a:solidFill>
              </a:rPr>
              <a:t>Our Autumn 1 Topic is Beachcombers which will be complimented by a trip to </a:t>
            </a:r>
            <a:r>
              <a:rPr lang="en-GB" sz="3200" dirty="0" err="1">
                <a:solidFill>
                  <a:srgbClr val="0070C0"/>
                </a:solidFill>
              </a:rPr>
              <a:t>Shoeburyness</a:t>
            </a:r>
            <a:r>
              <a:rPr lang="en-GB" sz="3200" dirty="0">
                <a:solidFill>
                  <a:srgbClr val="0070C0"/>
                </a:solidFill>
              </a:rPr>
              <a:t> on </a:t>
            </a:r>
            <a:r>
              <a:rPr lang="en-GB" sz="3200" b="1" dirty="0">
                <a:solidFill>
                  <a:srgbClr val="0070C0"/>
                </a:solidFill>
              </a:rPr>
              <a:t>Thursday 22 September.</a:t>
            </a:r>
          </a:p>
          <a:p>
            <a:pPr marL="457200" indent="-457200">
              <a:buFont typeface="Arial" panose="020B0604020202020204" pitchFamily="34" charset="0"/>
              <a:buChar char="•"/>
            </a:pPr>
            <a:r>
              <a:rPr lang="en-GB" sz="3200" dirty="0">
                <a:solidFill>
                  <a:srgbClr val="0070C0"/>
                </a:solidFill>
              </a:rPr>
              <a:t>Curriculum maps are on the school website. </a:t>
            </a:r>
          </a:p>
          <a:p>
            <a:pPr marL="457200" indent="-457200">
              <a:buFont typeface="Arial" panose="020B0604020202020204" pitchFamily="34" charset="0"/>
              <a:buChar char="•"/>
            </a:pPr>
            <a:r>
              <a:rPr lang="en-GB" sz="3200" dirty="0">
                <a:solidFill>
                  <a:srgbClr val="0070C0"/>
                </a:solidFill>
              </a:rPr>
              <a:t>Please look at the maps and support your child by taking them to places such museums, galleries, parks, country side which will inform their learning.</a:t>
            </a:r>
          </a:p>
        </p:txBody>
      </p:sp>
      <p:pic>
        <p:nvPicPr>
          <p:cNvPr id="8"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05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25DAB-AE82-4613-B2F1-A47A91BD7B09}"/>
              </a:ext>
            </a:extLst>
          </p:cNvPr>
          <p:cNvSpPr>
            <a:spLocks noGrp="1"/>
          </p:cNvSpPr>
          <p:nvPr>
            <p:ph type="title"/>
          </p:nvPr>
        </p:nvSpPr>
        <p:spPr/>
        <p:txBody>
          <a:bodyPr/>
          <a:lstStyle/>
          <a:p>
            <a:endParaRPr lang="en-GB"/>
          </a:p>
        </p:txBody>
      </p:sp>
      <p:pic>
        <p:nvPicPr>
          <p:cNvPr id="3" name="Picture 2">
            <a:extLst>
              <a:ext uri="{FF2B5EF4-FFF2-40B4-BE49-F238E27FC236}">
                <a16:creationId xmlns:a16="http://schemas.microsoft.com/office/drawing/2014/main" id="{749F9DED-D1A2-4026-8C46-E8EF25185AF4}"/>
              </a:ext>
            </a:extLst>
          </p:cNvPr>
          <p:cNvPicPr>
            <a:picLocks noChangeAspect="1"/>
          </p:cNvPicPr>
          <p:nvPr/>
        </p:nvPicPr>
        <p:blipFill rotWithShape="1">
          <a:blip r:embed="rId2"/>
          <a:srcRect l="12500" t="12719" r="13333"/>
          <a:stretch/>
        </p:blipFill>
        <p:spPr>
          <a:xfrm>
            <a:off x="381000" y="381000"/>
            <a:ext cx="8610600" cy="5436045"/>
          </a:xfrm>
          <a:prstGeom prst="rect">
            <a:avLst/>
          </a:prstGeom>
        </p:spPr>
      </p:pic>
    </p:spTree>
    <p:extLst>
      <p:ext uri="{BB962C8B-B14F-4D97-AF65-F5344CB8AC3E}">
        <p14:creationId xmlns:p14="http://schemas.microsoft.com/office/powerpoint/2010/main" val="366858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Maths Overview</a:t>
            </a:r>
            <a:endParaRPr lang="en-GB" dirty="0">
              <a:solidFill>
                <a:srgbClr val="0070C0"/>
              </a:solidFill>
            </a:endParaRPr>
          </a:p>
        </p:txBody>
      </p:sp>
      <p:cxnSp>
        <p:nvCxnSpPr>
          <p:cNvPr id="3" name="Straight Connector 2"/>
          <p:cNvCxnSpPr/>
          <p:nvPr/>
        </p:nvCxnSpPr>
        <p:spPr>
          <a:xfrm>
            <a:off x="533400" y="14478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15152"/>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pic>
        <p:nvPicPr>
          <p:cNvPr id="8"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13939B1-2646-4506-B98E-33E79E8005B4}"/>
              </a:ext>
            </a:extLst>
          </p:cNvPr>
          <p:cNvSpPr txBox="1"/>
          <p:nvPr/>
        </p:nvSpPr>
        <p:spPr>
          <a:xfrm>
            <a:off x="685800" y="2209800"/>
            <a:ext cx="7696200" cy="4062651"/>
          </a:xfrm>
          <a:prstGeom prst="rect">
            <a:avLst/>
          </a:prstGeom>
          <a:noFill/>
        </p:spPr>
        <p:txBody>
          <a:bodyPr wrap="square" rtlCol="0">
            <a:spAutoFit/>
          </a:bodyPr>
          <a:lstStyle/>
          <a:p>
            <a:r>
              <a:rPr lang="en-GB" sz="2400" dirty="0">
                <a:solidFill>
                  <a:srgbClr val="0070C0"/>
                </a:solidFill>
              </a:rPr>
              <a:t>3 levels of challenge:</a:t>
            </a:r>
          </a:p>
          <a:p>
            <a:pPr lvl="1"/>
            <a:r>
              <a:rPr lang="en-GB" sz="2400" dirty="0">
                <a:solidFill>
                  <a:srgbClr val="0070C0"/>
                </a:solidFill>
              </a:rPr>
              <a:t>Children must consider carefully what the task is and whether they feel they can attempt it from their understanding of the input. </a:t>
            </a:r>
          </a:p>
          <a:p>
            <a:pPr lvl="1"/>
            <a:endParaRPr lang="en-GB" sz="2400" dirty="0">
              <a:solidFill>
                <a:srgbClr val="0070C0"/>
              </a:solidFill>
            </a:endParaRPr>
          </a:p>
          <a:p>
            <a:pPr lvl="1"/>
            <a:r>
              <a:rPr lang="en-GB" sz="2400" dirty="0">
                <a:solidFill>
                  <a:srgbClr val="0070C0"/>
                </a:solidFill>
              </a:rPr>
              <a:t>No child should assume that they will choose the same level of challenge every lesson.</a:t>
            </a:r>
          </a:p>
          <a:p>
            <a:pPr lvl="1"/>
            <a:endParaRPr lang="en-GB" sz="2400" dirty="0">
              <a:solidFill>
                <a:srgbClr val="0070C0"/>
              </a:solidFill>
            </a:endParaRPr>
          </a:p>
          <a:p>
            <a:pPr lvl="1"/>
            <a:r>
              <a:rPr lang="en-GB" sz="2400" dirty="0">
                <a:solidFill>
                  <a:srgbClr val="0070C0"/>
                </a:solidFill>
              </a:rPr>
              <a:t>Aspirational and motivational names given to the challenges e.g. amazing, fantastic…</a:t>
            </a:r>
          </a:p>
          <a:p>
            <a:endParaRPr lang="en-GB" dirty="0"/>
          </a:p>
        </p:txBody>
      </p:sp>
    </p:spTree>
    <p:extLst>
      <p:ext uri="{BB962C8B-B14F-4D97-AF65-F5344CB8AC3E}">
        <p14:creationId xmlns:p14="http://schemas.microsoft.com/office/powerpoint/2010/main" val="17082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Maths Overview</a:t>
            </a:r>
            <a:endParaRPr lang="en-GB" dirty="0">
              <a:solidFill>
                <a:srgbClr val="0070C0"/>
              </a:solidFill>
            </a:endParaRPr>
          </a:p>
        </p:txBody>
      </p:sp>
      <p:cxnSp>
        <p:nvCxnSpPr>
          <p:cNvPr id="3" name="Straight Connector 2"/>
          <p:cNvCxnSpPr/>
          <p:nvPr/>
        </p:nvCxnSpPr>
        <p:spPr>
          <a:xfrm>
            <a:off x="533400" y="14478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15152"/>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7" name="Rectangle 6"/>
          <p:cNvSpPr/>
          <p:nvPr/>
        </p:nvSpPr>
        <p:spPr>
          <a:xfrm>
            <a:off x="533400" y="1828800"/>
            <a:ext cx="4495800" cy="4524315"/>
          </a:xfrm>
          <a:prstGeom prst="rect">
            <a:avLst/>
          </a:prstGeom>
        </p:spPr>
        <p:txBody>
          <a:bodyPr wrap="square">
            <a:spAutoFit/>
          </a:bodyPr>
          <a:lstStyle/>
          <a:p>
            <a:pPr marL="342900" indent="-342900">
              <a:buFont typeface="Arial" panose="020B0604020202020204" pitchFamily="34" charset="0"/>
              <a:buChar char="•"/>
            </a:pPr>
            <a:r>
              <a:rPr lang="en-US" sz="3600" dirty="0">
                <a:solidFill>
                  <a:srgbClr val="0070C0"/>
                </a:solidFill>
              </a:rPr>
              <a:t>Concrete, Pictorial, Abstract</a:t>
            </a:r>
          </a:p>
          <a:p>
            <a:pPr marL="342900" indent="-342900">
              <a:buFont typeface="Arial" panose="020B0604020202020204" pitchFamily="34" charset="0"/>
              <a:buChar char="•"/>
            </a:pPr>
            <a:r>
              <a:rPr lang="en-US" sz="3600" dirty="0">
                <a:solidFill>
                  <a:srgbClr val="0070C0"/>
                </a:solidFill>
              </a:rPr>
              <a:t>Mastery of Concepts</a:t>
            </a:r>
          </a:p>
          <a:p>
            <a:r>
              <a:rPr lang="en-US" sz="3600" dirty="0">
                <a:solidFill>
                  <a:srgbClr val="0070C0"/>
                </a:solidFill>
              </a:rPr>
              <a:t>	-&gt; use of language to justify and 	explain</a:t>
            </a:r>
          </a:p>
          <a:p>
            <a:pPr marL="342900" indent="-342900">
              <a:buFont typeface="Arial" panose="020B0604020202020204" pitchFamily="34" charset="0"/>
              <a:buChar char="•"/>
            </a:pPr>
            <a:r>
              <a:rPr lang="en-US" sz="3600" dirty="0">
                <a:solidFill>
                  <a:srgbClr val="0070C0"/>
                </a:solidFill>
              </a:rPr>
              <a:t>Application of skills to real life problems</a:t>
            </a:r>
          </a:p>
          <a:p>
            <a:pPr marL="342900" indent="-342900">
              <a:buFont typeface="Arial" panose="020B0604020202020204" pitchFamily="34" charset="0"/>
              <a:buChar char="•"/>
            </a:pPr>
            <a:endParaRPr lang="en-US" sz="3600" dirty="0">
              <a:solidFill>
                <a:srgbClr val="0070C0"/>
              </a:solidFill>
            </a:endParaRPr>
          </a:p>
        </p:txBody>
      </p:sp>
      <p:pic>
        <p:nvPicPr>
          <p:cNvPr id="8"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Image result for adding with cub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1610340"/>
            <a:ext cx="3505200" cy="18186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5029201" y="3591539"/>
            <a:ext cx="1828800" cy="3114061"/>
          </a:xfrm>
          <a:prstGeom prst="rect">
            <a:avLst/>
          </a:prstGeom>
        </p:spPr>
      </p:pic>
      <p:pic>
        <p:nvPicPr>
          <p:cNvPr id="6" name="Picture 5"/>
          <p:cNvPicPr>
            <a:picLocks noChangeAspect="1"/>
          </p:cNvPicPr>
          <p:nvPr/>
        </p:nvPicPr>
        <p:blipFill>
          <a:blip r:embed="rId6"/>
          <a:stretch>
            <a:fillRect/>
          </a:stretch>
        </p:blipFill>
        <p:spPr>
          <a:xfrm>
            <a:off x="7010399" y="3633812"/>
            <a:ext cx="1755307" cy="3071788"/>
          </a:xfrm>
          <a:prstGeom prst="rect">
            <a:avLst/>
          </a:prstGeom>
        </p:spPr>
      </p:pic>
    </p:spTree>
    <p:extLst>
      <p:ext uri="{BB962C8B-B14F-4D97-AF65-F5344CB8AC3E}">
        <p14:creationId xmlns:p14="http://schemas.microsoft.com/office/powerpoint/2010/main" val="326579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Literacy Overview</a:t>
            </a:r>
            <a:endParaRPr lang="en-GB" dirty="0">
              <a:solidFill>
                <a:srgbClr val="0070C0"/>
              </a:solidFill>
            </a:endParaRP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595021"/>
            <a:ext cx="8001000" cy="4893647"/>
          </a:xfrm>
          <a:prstGeom prst="rect">
            <a:avLst/>
          </a:prstGeom>
          <a:noFill/>
        </p:spPr>
        <p:txBody>
          <a:bodyPr wrap="square" rtlCol="0">
            <a:spAutoFit/>
          </a:bodyPr>
          <a:lstStyle/>
          <a:p>
            <a:r>
              <a:rPr lang="en-US" sz="2400" dirty="0">
                <a:solidFill>
                  <a:schemeClr val="tx2">
                    <a:lumMod val="60000"/>
                    <a:lumOff val="40000"/>
                  </a:schemeClr>
                </a:solidFill>
              </a:rPr>
              <a:t>Writing:</a:t>
            </a:r>
          </a:p>
          <a:p>
            <a:pPr marL="457200" indent="-457200">
              <a:buFont typeface="Arial" panose="020B0604020202020204" pitchFamily="34" charset="0"/>
              <a:buChar char="•"/>
            </a:pPr>
            <a:r>
              <a:rPr lang="en-US" sz="2400" dirty="0">
                <a:solidFill>
                  <a:schemeClr val="tx2">
                    <a:lumMod val="60000"/>
                    <a:lumOff val="40000"/>
                  </a:schemeClr>
                </a:solidFill>
              </a:rPr>
              <a:t>Stamina for writing</a:t>
            </a:r>
          </a:p>
          <a:p>
            <a:pPr marL="457200" indent="-457200">
              <a:buFont typeface="Arial" panose="020B0604020202020204" pitchFamily="34" charset="0"/>
              <a:buChar char="•"/>
            </a:pPr>
            <a:r>
              <a:rPr lang="en-US" sz="2400" dirty="0">
                <a:solidFill>
                  <a:schemeClr val="tx2">
                    <a:lumMod val="60000"/>
                    <a:lumOff val="40000"/>
                  </a:schemeClr>
                </a:solidFill>
              </a:rPr>
              <a:t>Writing for a purpose </a:t>
            </a:r>
          </a:p>
          <a:p>
            <a:pPr marL="457200" indent="-457200">
              <a:buFont typeface="Arial" panose="020B0604020202020204" pitchFamily="34" charset="0"/>
              <a:buChar char="•"/>
            </a:pPr>
            <a:r>
              <a:rPr lang="en-US" sz="2400" dirty="0">
                <a:solidFill>
                  <a:schemeClr val="tx2">
                    <a:lumMod val="60000"/>
                    <a:lumOff val="40000"/>
                  </a:schemeClr>
                </a:solidFill>
              </a:rPr>
              <a:t>Spelling, Punctuation and Grammar Lessons</a:t>
            </a:r>
          </a:p>
          <a:p>
            <a:pPr marL="457200" indent="-457200">
              <a:buFont typeface="Arial" panose="020B0604020202020204" pitchFamily="34" charset="0"/>
              <a:buChar char="•"/>
            </a:pPr>
            <a:r>
              <a:rPr lang="en-US" sz="2400" dirty="0">
                <a:solidFill>
                  <a:schemeClr val="tx2">
                    <a:lumMod val="60000"/>
                    <a:lumOff val="40000"/>
                  </a:schemeClr>
                </a:solidFill>
              </a:rPr>
              <a:t>Handwriting</a:t>
            </a:r>
          </a:p>
          <a:p>
            <a:r>
              <a:rPr lang="en-US" sz="2400" dirty="0">
                <a:solidFill>
                  <a:schemeClr val="tx2">
                    <a:lumMod val="60000"/>
                    <a:lumOff val="40000"/>
                  </a:schemeClr>
                </a:solidFill>
              </a:rPr>
              <a:t>Reading:</a:t>
            </a:r>
          </a:p>
          <a:p>
            <a:pPr marL="457200" indent="-457200">
              <a:buFont typeface="Arial" panose="020B0604020202020204" pitchFamily="34" charset="0"/>
              <a:buChar char="•"/>
            </a:pPr>
            <a:r>
              <a:rPr lang="en-US" sz="2400" dirty="0">
                <a:solidFill>
                  <a:schemeClr val="tx2">
                    <a:lumMod val="60000"/>
                    <a:lumOff val="40000"/>
                  </a:schemeClr>
                </a:solidFill>
              </a:rPr>
              <a:t>Daily Guided Reading</a:t>
            </a:r>
          </a:p>
          <a:p>
            <a:pPr marL="457200" indent="-457200">
              <a:buFont typeface="Arial" panose="020B0604020202020204" pitchFamily="34" charset="0"/>
              <a:buChar char="•"/>
            </a:pPr>
            <a:r>
              <a:rPr lang="en-US" sz="2400" dirty="0">
                <a:solidFill>
                  <a:schemeClr val="tx2">
                    <a:lumMod val="60000"/>
                    <a:lumOff val="40000"/>
                  </a:schemeClr>
                </a:solidFill>
              </a:rPr>
              <a:t>Expose the children to rich vocabulary</a:t>
            </a:r>
          </a:p>
          <a:p>
            <a:pPr marL="457200" indent="-457200">
              <a:buFont typeface="Arial" panose="020B0604020202020204" pitchFamily="34" charset="0"/>
              <a:buChar char="•"/>
            </a:pPr>
            <a:r>
              <a:rPr lang="en-US" sz="2400" dirty="0">
                <a:solidFill>
                  <a:schemeClr val="tx2">
                    <a:lumMod val="60000"/>
                    <a:lumOff val="40000"/>
                  </a:schemeClr>
                </a:solidFill>
              </a:rPr>
              <a:t>Read TO and WITH your child</a:t>
            </a:r>
          </a:p>
          <a:p>
            <a:pPr marL="457200" indent="-457200">
              <a:buFont typeface="Arial" panose="020B0604020202020204" pitchFamily="34" charset="0"/>
              <a:buChar char="•"/>
            </a:pPr>
            <a:r>
              <a:rPr lang="en-GB" sz="2400" dirty="0">
                <a:solidFill>
                  <a:schemeClr val="tx2">
                    <a:lumMod val="60000"/>
                    <a:lumOff val="40000"/>
                  </a:schemeClr>
                </a:solidFill>
              </a:rPr>
              <a:t>Phonics</a:t>
            </a:r>
          </a:p>
          <a:p>
            <a:pPr marL="457200" indent="-457200">
              <a:buFont typeface="Arial" panose="020B0604020202020204" pitchFamily="34" charset="0"/>
              <a:buChar char="•"/>
            </a:pPr>
            <a:r>
              <a:rPr lang="en-GB" sz="2400" dirty="0">
                <a:solidFill>
                  <a:schemeClr val="tx2">
                    <a:lumMod val="60000"/>
                    <a:lumOff val="40000"/>
                  </a:schemeClr>
                </a:solidFill>
              </a:rPr>
              <a:t>Develop comprehension as well as fluency</a:t>
            </a:r>
          </a:p>
          <a:p>
            <a:pPr marL="457200" indent="-457200">
              <a:buFont typeface="Arial" panose="020B0604020202020204" pitchFamily="34" charset="0"/>
              <a:buChar char="•"/>
            </a:pPr>
            <a:r>
              <a:rPr lang="en-GB" sz="2400" dirty="0">
                <a:solidFill>
                  <a:schemeClr val="tx2">
                    <a:lumMod val="60000"/>
                    <a:lumOff val="40000"/>
                  </a:schemeClr>
                </a:solidFill>
              </a:rPr>
              <a:t>Reading challenge – Colour a star for any book read. 30 books for bronze, silver and gold. </a:t>
            </a:r>
          </a:p>
        </p:txBody>
      </p:sp>
      <p:sp>
        <p:nvSpPr>
          <p:cNvPr id="5" name="Rectangle 4"/>
          <p:cNvSpPr/>
          <p:nvPr/>
        </p:nvSpPr>
        <p:spPr>
          <a:xfrm>
            <a:off x="533400" y="1828800"/>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pic>
        <p:nvPicPr>
          <p:cNvPr id="7"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Educational Trips</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57200" y="1417638"/>
            <a:ext cx="8077200" cy="3970318"/>
          </a:xfrm>
          <a:prstGeom prst="rect">
            <a:avLst/>
          </a:prstGeom>
        </p:spPr>
        <p:txBody>
          <a:bodyPr wrap="square">
            <a:spAutoFit/>
          </a:bodyPr>
          <a:lstStyle/>
          <a:p>
            <a:pPr marL="457200" indent="-457200">
              <a:lnSpc>
                <a:spcPct val="200000"/>
              </a:lnSpc>
              <a:buFont typeface="Arial" panose="020B0604020202020204" pitchFamily="34" charset="0"/>
              <a:buChar char="•"/>
            </a:pPr>
            <a:r>
              <a:rPr lang="en-US" sz="2800" dirty="0">
                <a:solidFill>
                  <a:schemeClr val="tx2">
                    <a:lumMod val="60000"/>
                    <a:lumOff val="40000"/>
                  </a:schemeClr>
                </a:solidFill>
              </a:rPr>
              <a:t>There will be regular trips throughout Year 2, they might be local or further afield.</a:t>
            </a:r>
          </a:p>
          <a:p>
            <a:pPr marL="457200" indent="-457200">
              <a:lnSpc>
                <a:spcPct val="200000"/>
              </a:lnSpc>
              <a:buFont typeface="Arial" panose="020B0604020202020204" pitchFamily="34" charset="0"/>
              <a:buChar char="•"/>
            </a:pPr>
            <a:r>
              <a:rPr lang="en-US" sz="2800" dirty="0">
                <a:solidFill>
                  <a:schemeClr val="tx2">
                    <a:lumMod val="60000"/>
                    <a:lumOff val="40000"/>
                  </a:schemeClr>
                </a:solidFill>
              </a:rPr>
              <a:t>Parent volunteers</a:t>
            </a:r>
          </a:p>
          <a:p>
            <a:pPr marL="457200" indent="-457200">
              <a:lnSpc>
                <a:spcPct val="200000"/>
              </a:lnSpc>
              <a:buFont typeface="Arial" panose="020B0604020202020204" pitchFamily="34" charset="0"/>
              <a:buChar char="•"/>
            </a:pPr>
            <a:r>
              <a:rPr lang="en-US" sz="2800" dirty="0" err="1">
                <a:solidFill>
                  <a:schemeClr val="tx2">
                    <a:lumMod val="60000"/>
                    <a:lumOff val="40000"/>
                  </a:schemeClr>
                </a:solidFill>
              </a:rPr>
              <a:t>Shoeburyness</a:t>
            </a:r>
            <a:r>
              <a:rPr lang="en-US" sz="2800" dirty="0">
                <a:solidFill>
                  <a:schemeClr val="tx2">
                    <a:lumMod val="60000"/>
                    <a:lumOff val="40000"/>
                  </a:schemeClr>
                </a:solidFill>
              </a:rPr>
              <a:t> – Thursday 22 September</a:t>
            </a:r>
          </a:p>
          <a:p>
            <a:pPr marL="457200" indent="-457200">
              <a:buFont typeface="Arial" panose="020B0604020202020204" pitchFamily="34" charset="0"/>
              <a:buChar char="•"/>
            </a:pPr>
            <a:endParaRPr lang="en-US" sz="2800" dirty="0">
              <a:solidFill>
                <a:schemeClr val="tx2">
                  <a:lumMod val="60000"/>
                  <a:lumOff val="40000"/>
                </a:schemeClr>
              </a:solidFill>
            </a:endParaRP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6540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RE Overview</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57200" y="1595021"/>
            <a:ext cx="8077200" cy="452431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70C0"/>
                </a:solidFill>
              </a:rPr>
              <a:t>Prayer Life</a:t>
            </a:r>
          </a:p>
          <a:p>
            <a:pPr lvl="1"/>
            <a:r>
              <a:rPr lang="en-US" sz="2400" dirty="0">
                <a:solidFill>
                  <a:srgbClr val="0070C0"/>
                </a:solidFill>
              </a:rPr>
              <a:t>-&gt; 1 Prayer Service</a:t>
            </a:r>
          </a:p>
          <a:p>
            <a:pPr lvl="1"/>
            <a:r>
              <a:rPr lang="en-US" sz="2400" dirty="0">
                <a:solidFill>
                  <a:srgbClr val="0070C0"/>
                </a:solidFill>
              </a:rPr>
              <a:t>-&gt; 1 Class Mass </a:t>
            </a:r>
          </a:p>
          <a:p>
            <a:pPr lvl="1"/>
            <a:r>
              <a:rPr lang="en-US" sz="2400" dirty="0">
                <a:solidFill>
                  <a:srgbClr val="0070C0"/>
                </a:solidFill>
              </a:rPr>
              <a:t>-&gt; Gospel Assemblies</a:t>
            </a:r>
          </a:p>
          <a:p>
            <a:pPr lvl="1"/>
            <a:r>
              <a:rPr lang="en-US" sz="2400" dirty="0">
                <a:solidFill>
                  <a:srgbClr val="0070C0"/>
                </a:solidFill>
              </a:rPr>
              <a:t>-&gt; Collective Worship daily</a:t>
            </a:r>
          </a:p>
          <a:p>
            <a:pPr lvl="1"/>
            <a:r>
              <a:rPr lang="en-US" sz="2400" dirty="0">
                <a:solidFill>
                  <a:srgbClr val="0070C0"/>
                </a:solidFill>
              </a:rPr>
              <a:t>-&gt; Hymn Practice weekly</a:t>
            </a:r>
          </a:p>
          <a:p>
            <a:pPr lvl="2"/>
            <a:endParaRPr lang="en-US" sz="2400" dirty="0">
              <a:solidFill>
                <a:srgbClr val="0070C0"/>
              </a:solidFill>
            </a:endParaRPr>
          </a:p>
          <a:p>
            <a:pPr marL="342900" indent="-342900">
              <a:buFont typeface="Arial" panose="020B0604020202020204" pitchFamily="34" charset="0"/>
              <a:buChar char="•"/>
            </a:pPr>
            <a:r>
              <a:rPr lang="en-US" sz="2400" dirty="0">
                <a:solidFill>
                  <a:srgbClr val="0070C0"/>
                </a:solidFill>
              </a:rPr>
              <a:t>RE Curriculum</a:t>
            </a:r>
          </a:p>
          <a:p>
            <a:pPr lvl="1"/>
            <a:r>
              <a:rPr lang="en-US" sz="2400" dirty="0">
                <a:solidFill>
                  <a:srgbClr val="0070C0"/>
                </a:solidFill>
              </a:rPr>
              <a:t>6 units</a:t>
            </a:r>
          </a:p>
          <a:p>
            <a:pPr lvl="1"/>
            <a:r>
              <a:rPr lang="en-US" sz="2400" dirty="0">
                <a:solidFill>
                  <a:srgbClr val="0070C0"/>
                </a:solidFill>
              </a:rPr>
              <a:t>Liturgical Year (Advent/Lent)</a:t>
            </a:r>
          </a:p>
          <a:p>
            <a:endParaRPr lang="en-US" sz="2400" dirty="0">
              <a:solidFill>
                <a:srgbClr val="0070C0"/>
              </a:solidFill>
            </a:endParaRPr>
          </a:p>
          <a:p>
            <a:pPr marL="342900" indent="-342900">
              <a:buFont typeface="Arial" panose="020B0604020202020204" pitchFamily="34" charset="0"/>
              <a:buChar char="•"/>
            </a:pPr>
            <a:r>
              <a:rPr lang="en-US" sz="2400" dirty="0">
                <a:solidFill>
                  <a:srgbClr val="0070C0"/>
                </a:solidFill>
              </a:rPr>
              <a:t>PSHE and Collective Worship (links to RE)</a:t>
            </a: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a:solidFill>
                  <a:srgbClr val="0070C0"/>
                </a:solidFill>
              </a:rPr>
              <a:t>Relationships and Health Education</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2400" y="1595021"/>
            <a:ext cx="8783004" cy="4247317"/>
          </a:xfrm>
          <a:prstGeom prst="rect">
            <a:avLst/>
          </a:prstGeom>
        </p:spPr>
        <p:txBody>
          <a:bodyPr wrap="square">
            <a:spAutoFit/>
          </a:bodyPr>
          <a:lstStyle/>
          <a:p>
            <a:pPr lvl="1"/>
            <a:r>
              <a:rPr lang="en-GB" dirty="0">
                <a:solidFill>
                  <a:srgbClr val="0070C0"/>
                </a:solidFill>
              </a:rPr>
              <a:t>Ten Ten’s programme for Catholic primary schools, Life to the Full, teaches Relationships Education and Health Education.</a:t>
            </a:r>
          </a:p>
          <a:p>
            <a:pPr lvl="1"/>
            <a:endParaRPr lang="en-GB" dirty="0">
              <a:solidFill>
                <a:srgbClr val="0070C0"/>
              </a:solidFill>
            </a:endParaRPr>
          </a:p>
          <a:p>
            <a:pPr lvl="1">
              <a:buFont typeface="Arial" pitchFamily="34" charset="0"/>
              <a:buChar char="•"/>
            </a:pPr>
            <a:r>
              <a:rPr lang="en-GB" dirty="0">
                <a:solidFill>
                  <a:srgbClr val="0070C0"/>
                </a:solidFill>
              </a:rPr>
              <a:t>RSE is a statutory subject for all schools.</a:t>
            </a:r>
          </a:p>
          <a:p>
            <a:pPr lvl="1">
              <a:buFont typeface="Arial" pitchFamily="34" charset="0"/>
              <a:buChar char="•"/>
            </a:pPr>
            <a:r>
              <a:rPr lang="en-GB" dirty="0">
                <a:solidFill>
                  <a:srgbClr val="0070C0"/>
                </a:solidFill>
              </a:rPr>
              <a:t>We are embracing “the challenges of creating a happy and successful adult life” by giving pupils knowledge “that will enable them to make informed decisions about their wellbeing, health and relationships” (DFE Statutory Guidance). </a:t>
            </a:r>
          </a:p>
          <a:p>
            <a:pPr lvl="1">
              <a:buFont typeface="Arial" pitchFamily="34" charset="0"/>
              <a:buChar char="•"/>
            </a:pPr>
            <a:r>
              <a:rPr lang="en-GB" dirty="0">
                <a:solidFill>
                  <a:srgbClr val="0070C0"/>
                </a:solidFill>
              </a:rPr>
              <a:t>Life to the Full is a fully resourced Scheme of Work in Relationships Education for Catholic primary schools which embraces and fulfils the new statutory curriculum. Children will revisit the same topics at an age-appropriate stage through their school life. </a:t>
            </a:r>
          </a:p>
          <a:p>
            <a:pPr lvl="1">
              <a:buFont typeface="Arial" pitchFamily="34" charset="0"/>
              <a:buChar char="•"/>
            </a:pPr>
            <a:r>
              <a:rPr lang="en-GB" dirty="0">
                <a:solidFill>
                  <a:srgbClr val="0070C0"/>
                </a:solidFill>
              </a:rPr>
              <a:t>The programme includes:</a:t>
            </a:r>
          </a:p>
          <a:p>
            <a:pPr lvl="1"/>
            <a:r>
              <a:rPr lang="en-GB" dirty="0">
                <a:solidFill>
                  <a:srgbClr val="0070C0"/>
                </a:solidFill>
              </a:rPr>
              <a:t>Lesson plans for Years 1 to 6; High-quality videos created by Ten Ten specifically for UK- based Catholic primary schools; Programme of prayer and worship music to accompany the scheme of work; Online Parent Portal for links to home. </a:t>
            </a: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404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Statutory Assessment</a:t>
            </a:r>
            <a:endParaRPr lang="en-GB" dirty="0">
              <a:solidFill>
                <a:srgbClr val="0070C0"/>
              </a:solidFill>
            </a:endParaRP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28800"/>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6" name="TextBox 5"/>
          <p:cNvSpPr txBox="1"/>
          <p:nvPr/>
        </p:nvSpPr>
        <p:spPr>
          <a:xfrm>
            <a:off x="533400" y="1676400"/>
            <a:ext cx="80010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lumMod val="60000"/>
                    <a:lumOff val="40000"/>
                  </a:schemeClr>
                </a:solidFill>
              </a:rPr>
              <a:t>Happen throughout May</a:t>
            </a:r>
          </a:p>
          <a:p>
            <a:pPr marL="457200" indent="-457200">
              <a:buFont typeface="Arial" panose="020B0604020202020204" pitchFamily="34" charset="0"/>
              <a:buChar char="•"/>
            </a:pPr>
            <a:r>
              <a:rPr lang="en-US" sz="2800" dirty="0">
                <a:solidFill>
                  <a:schemeClr val="tx2">
                    <a:lumMod val="60000"/>
                    <a:lumOff val="40000"/>
                  </a:schemeClr>
                </a:solidFill>
              </a:rPr>
              <a:t>Conducted very informally</a:t>
            </a:r>
          </a:p>
          <a:p>
            <a:pPr marL="457200" indent="-457200">
              <a:buFont typeface="Arial" panose="020B0604020202020204" pitchFamily="34" charset="0"/>
              <a:buChar char="•"/>
            </a:pPr>
            <a:r>
              <a:rPr lang="en-US" sz="2800" dirty="0">
                <a:solidFill>
                  <a:schemeClr val="tx2">
                    <a:lumMod val="60000"/>
                    <a:lumOff val="40000"/>
                  </a:schemeClr>
                </a:solidFill>
              </a:rPr>
              <a:t>Reading, </a:t>
            </a:r>
            <a:r>
              <a:rPr lang="en-US" sz="2800" dirty="0" err="1">
                <a:solidFill>
                  <a:schemeClr val="tx2">
                    <a:lumMod val="60000"/>
                    <a:lumOff val="40000"/>
                  </a:schemeClr>
                </a:solidFill>
              </a:rPr>
              <a:t>Maths</a:t>
            </a:r>
            <a:r>
              <a:rPr lang="en-US" sz="2800" dirty="0">
                <a:solidFill>
                  <a:schemeClr val="tx2">
                    <a:lumMod val="60000"/>
                    <a:lumOff val="40000"/>
                  </a:schemeClr>
                </a:solidFill>
              </a:rPr>
              <a:t> and </a:t>
            </a:r>
            <a:r>
              <a:rPr lang="en-US" sz="2800" dirty="0" err="1">
                <a:solidFill>
                  <a:schemeClr val="tx2">
                    <a:lumMod val="60000"/>
                    <a:lumOff val="40000"/>
                  </a:schemeClr>
                </a:solidFill>
              </a:rPr>
              <a:t>SPaG</a:t>
            </a:r>
            <a:r>
              <a:rPr lang="en-US" sz="2800" dirty="0">
                <a:solidFill>
                  <a:schemeClr val="tx2">
                    <a:lumMod val="60000"/>
                    <a:lumOff val="40000"/>
                  </a:schemeClr>
                </a:solidFill>
              </a:rPr>
              <a:t> assessments</a:t>
            </a:r>
          </a:p>
          <a:p>
            <a:pPr marL="457200" indent="-457200">
              <a:buFont typeface="Arial" panose="020B0604020202020204" pitchFamily="34" charset="0"/>
              <a:buChar char="•"/>
            </a:pPr>
            <a:r>
              <a:rPr lang="en-US" sz="2800" dirty="0">
                <a:solidFill>
                  <a:schemeClr val="tx2">
                    <a:lumMod val="60000"/>
                    <a:lumOff val="40000"/>
                  </a:schemeClr>
                </a:solidFill>
              </a:rPr>
              <a:t>They will be used to inform Teacher Assessments</a:t>
            </a:r>
          </a:p>
          <a:p>
            <a:pPr marL="457200" indent="-457200">
              <a:buFont typeface="Arial" panose="020B0604020202020204" pitchFamily="34" charset="0"/>
              <a:buChar char="•"/>
            </a:pPr>
            <a:r>
              <a:rPr lang="en-US" sz="2800" dirty="0">
                <a:solidFill>
                  <a:schemeClr val="tx2">
                    <a:lumMod val="60000"/>
                    <a:lumOff val="40000"/>
                  </a:schemeClr>
                </a:solidFill>
              </a:rPr>
              <a:t>Past papers will be given to help prepare the children.</a:t>
            </a:r>
          </a:p>
          <a:p>
            <a:endParaRPr lang="en-US" sz="2800" dirty="0">
              <a:solidFill>
                <a:schemeClr val="tx2">
                  <a:lumMod val="60000"/>
                  <a:lumOff val="40000"/>
                </a:schemeClr>
              </a:solidFill>
            </a:endParaRPr>
          </a:p>
          <a:p>
            <a:pPr marL="457200" indent="-457200">
              <a:buFont typeface="Arial" panose="020B0604020202020204" pitchFamily="34" charset="0"/>
              <a:buChar char="•"/>
            </a:pPr>
            <a:endParaRPr lang="en-US" sz="2800" dirty="0">
              <a:solidFill>
                <a:schemeClr val="tx2">
                  <a:lumMod val="60000"/>
                  <a:lumOff val="40000"/>
                </a:schemeClr>
              </a:solidFill>
            </a:endParaRPr>
          </a:p>
          <a:p>
            <a:pPr marL="457200" indent="-457200">
              <a:buFont typeface="Arial" panose="020B0604020202020204" pitchFamily="34" charset="0"/>
              <a:buChar char="•"/>
            </a:pPr>
            <a:r>
              <a:rPr lang="en-US" sz="2800" dirty="0">
                <a:solidFill>
                  <a:schemeClr val="tx2">
                    <a:lumMod val="60000"/>
                    <a:lumOff val="40000"/>
                  </a:schemeClr>
                </a:solidFill>
              </a:rPr>
              <a:t>Outcomes are sent out in July</a:t>
            </a:r>
          </a:p>
        </p:txBody>
      </p:sp>
      <p:pic>
        <p:nvPicPr>
          <p:cNvPr id="7"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849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Home Learning</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752600"/>
            <a:ext cx="8001000" cy="4401205"/>
          </a:xfrm>
          <a:prstGeom prst="rect">
            <a:avLst/>
          </a:prstGeom>
        </p:spPr>
        <p:txBody>
          <a:bodyPr wrap="square">
            <a:spAutoFit/>
          </a:bodyPr>
          <a:lstStyle/>
          <a:p>
            <a:pPr lvl="1" indent="-457200">
              <a:buFont typeface="Arial" pitchFamily="34" charset="0"/>
              <a:buChar char="•"/>
            </a:pPr>
            <a:r>
              <a:rPr lang="en-GB" sz="2800" dirty="0">
                <a:solidFill>
                  <a:srgbClr val="0070C0"/>
                </a:solidFill>
              </a:rPr>
              <a:t>Ofsted say that homework should only be set if it’s appropriate to the needs of the children. This year we really want to focus on phonics, reading fluency and comprehension and maths. </a:t>
            </a:r>
          </a:p>
          <a:p>
            <a:pPr lvl="1" indent="-457200">
              <a:buFont typeface="Arial" pitchFamily="34" charset="0"/>
              <a:buChar char="•"/>
            </a:pPr>
            <a:r>
              <a:rPr lang="en-GB" sz="2800" dirty="0">
                <a:solidFill>
                  <a:srgbClr val="0070C0"/>
                </a:solidFill>
              </a:rPr>
              <a:t>An email will be sent weekly with the spelling - spelling assessments will begin w/c 19.09.22</a:t>
            </a:r>
          </a:p>
          <a:p>
            <a:pPr lvl="1" indent="-457200">
              <a:buFont typeface="Arial" pitchFamily="34" charset="0"/>
              <a:buChar char="•"/>
            </a:pPr>
            <a:r>
              <a:rPr lang="en-GB" sz="2800" dirty="0">
                <a:solidFill>
                  <a:srgbClr val="0070C0"/>
                </a:solidFill>
              </a:rPr>
              <a:t>Daily Reading – Library books and Home School Books to be changed each Thursday </a:t>
            </a:r>
          </a:p>
          <a:p>
            <a:pPr lvl="1" indent="-457200">
              <a:buFont typeface="Arial" pitchFamily="34" charset="0"/>
              <a:buChar char="•"/>
            </a:pPr>
            <a:r>
              <a:rPr lang="en-GB" sz="2800" dirty="0">
                <a:solidFill>
                  <a:srgbClr val="0070C0"/>
                </a:solidFill>
              </a:rPr>
              <a:t>A Maths activity will also be sent in the weekly email on Wednesdays</a:t>
            </a: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Overview</a:t>
            </a:r>
            <a:endParaRPr lang="en-GB" dirty="0">
              <a:solidFill>
                <a:srgbClr val="0070C0"/>
              </a:solidFill>
            </a:endParaRP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57200" y="1425000"/>
            <a:ext cx="7696200" cy="5262979"/>
          </a:xfrm>
          <a:prstGeom prst="rect">
            <a:avLst/>
          </a:prstGeom>
        </p:spPr>
        <p:txBody>
          <a:bodyPr wrap="square" numCol="2">
            <a:spAutoFit/>
          </a:bodyPr>
          <a:lstStyle/>
          <a:p>
            <a:pPr marL="342900" indent="-342900">
              <a:lnSpc>
                <a:spcPct val="150000"/>
              </a:lnSpc>
              <a:buFont typeface="Arial" panose="020B0604020202020204" pitchFamily="34" charset="0"/>
              <a:buChar char="•"/>
            </a:pPr>
            <a:r>
              <a:rPr lang="en-US" sz="2800" dirty="0">
                <a:solidFill>
                  <a:srgbClr val="0070C0"/>
                </a:solidFill>
              </a:rPr>
              <a:t>Attendance Information</a:t>
            </a:r>
          </a:p>
          <a:p>
            <a:pPr marL="342900" indent="-342900">
              <a:lnSpc>
                <a:spcPct val="150000"/>
              </a:lnSpc>
              <a:buFont typeface="Arial" panose="020B0604020202020204" pitchFamily="34" charset="0"/>
              <a:buChar char="•"/>
            </a:pPr>
            <a:r>
              <a:rPr lang="en-US" sz="2800" dirty="0">
                <a:solidFill>
                  <a:srgbClr val="0070C0"/>
                </a:solidFill>
              </a:rPr>
              <a:t>Uniform</a:t>
            </a:r>
          </a:p>
          <a:p>
            <a:pPr marL="342900" indent="-342900">
              <a:lnSpc>
                <a:spcPct val="150000"/>
              </a:lnSpc>
              <a:buFont typeface="Arial" panose="020B0604020202020204" pitchFamily="34" charset="0"/>
              <a:buChar char="•"/>
            </a:pPr>
            <a:r>
              <a:rPr lang="en-GB" sz="2800" dirty="0">
                <a:solidFill>
                  <a:srgbClr val="0070C0"/>
                </a:solidFill>
              </a:rPr>
              <a:t>Behaviour and Attitude to Learning</a:t>
            </a:r>
          </a:p>
          <a:p>
            <a:pPr marL="342900" indent="-342900">
              <a:lnSpc>
                <a:spcPct val="150000"/>
              </a:lnSpc>
              <a:buFont typeface="Arial" panose="020B0604020202020204" pitchFamily="34" charset="0"/>
              <a:buChar char="•"/>
            </a:pPr>
            <a:r>
              <a:rPr lang="en-US" sz="2800" dirty="0">
                <a:solidFill>
                  <a:srgbClr val="0070C0"/>
                </a:solidFill>
              </a:rPr>
              <a:t>Talk Partners</a:t>
            </a:r>
          </a:p>
          <a:p>
            <a:pPr marL="342900" indent="-342900">
              <a:lnSpc>
                <a:spcPct val="150000"/>
              </a:lnSpc>
              <a:buFont typeface="Arial" panose="020B0604020202020204" pitchFamily="34" charset="0"/>
              <a:buChar char="•"/>
            </a:pPr>
            <a:r>
              <a:rPr lang="en-US" sz="2800" dirty="0">
                <a:solidFill>
                  <a:srgbClr val="0070C0"/>
                </a:solidFill>
              </a:rPr>
              <a:t>Curriculum </a:t>
            </a:r>
          </a:p>
          <a:p>
            <a:pPr marL="342900" indent="-342900">
              <a:lnSpc>
                <a:spcPct val="150000"/>
              </a:lnSpc>
              <a:buFont typeface="Arial" panose="020B0604020202020204" pitchFamily="34" charset="0"/>
              <a:buChar char="•"/>
            </a:pPr>
            <a:r>
              <a:rPr lang="en-US" sz="2800" dirty="0" err="1">
                <a:solidFill>
                  <a:srgbClr val="0070C0"/>
                </a:solidFill>
              </a:rPr>
              <a:t>Maths</a:t>
            </a:r>
            <a:r>
              <a:rPr lang="en-US" sz="2800" dirty="0">
                <a:solidFill>
                  <a:srgbClr val="0070C0"/>
                </a:solidFill>
              </a:rPr>
              <a:t> Overview</a:t>
            </a:r>
          </a:p>
          <a:p>
            <a:pPr marL="342900" indent="-342900">
              <a:lnSpc>
                <a:spcPct val="150000"/>
              </a:lnSpc>
              <a:buFont typeface="Arial" panose="020B0604020202020204" pitchFamily="34" charset="0"/>
              <a:buChar char="•"/>
            </a:pPr>
            <a:r>
              <a:rPr lang="en-US" sz="2800" dirty="0">
                <a:solidFill>
                  <a:srgbClr val="0070C0"/>
                </a:solidFill>
              </a:rPr>
              <a:t>Literacy Overview</a:t>
            </a:r>
          </a:p>
          <a:p>
            <a:pPr marL="342900" indent="-342900">
              <a:lnSpc>
                <a:spcPct val="150000"/>
              </a:lnSpc>
              <a:buFont typeface="Arial" panose="020B0604020202020204" pitchFamily="34" charset="0"/>
              <a:buChar char="•"/>
            </a:pPr>
            <a:r>
              <a:rPr lang="en-US" sz="2800" dirty="0">
                <a:solidFill>
                  <a:srgbClr val="0070C0"/>
                </a:solidFill>
              </a:rPr>
              <a:t>RE Overview</a:t>
            </a:r>
          </a:p>
          <a:p>
            <a:pPr marL="342900" indent="-342900">
              <a:lnSpc>
                <a:spcPct val="150000"/>
              </a:lnSpc>
              <a:buFont typeface="Arial" panose="020B0604020202020204" pitchFamily="34" charset="0"/>
              <a:buChar char="•"/>
            </a:pPr>
            <a:r>
              <a:rPr lang="en-US" sz="2800" dirty="0">
                <a:solidFill>
                  <a:srgbClr val="0070C0"/>
                </a:solidFill>
              </a:rPr>
              <a:t>Statutory Assessments</a:t>
            </a:r>
          </a:p>
          <a:p>
            <a:pPr marL="342900" indent="-342900">
              <a:lnSpc>
                <a:spcPct val="150000"/>
              </a:lnSpc>
              <a:buFont typeface="Arial" panose="020B0604020202020204" pitchFamily="34" charset="0"/>
              <a:buChar char="•"/>
            </a:pPr>
            <a:r>
              <a:rPr lang="en-US" sz="2800" dirty="0">
                <a:solidFill>
                  <a:srgbClr val="0070C0"/>
                </a:solidFill>
              </a:rPr>
              <a:t>Home-Learning</a:t>
            </a:r>
          </a:p>
          <a:p>
            <a:pPr marL="342900" indent="-342900">
              <a:lnSpc>
                <a:spcPct val="150000"/>
              </a:lnSpc>
              <a:buFont typeface="Arial" panose="020B0604020202020204" pitchFamily="34" charset="0"/>
              <a:buChar char="•"/>
            </a:pPr>
            <a:r>
              <a:rPr lang="en-US" sz="2800" dirty="0">
                <a:solidFill>
                  <a:srgbClr val="0070C0"/>
                </a:solidFill>
              </a:rPr>
              <a:t>Safeguarding</a:t>
            </a:r>
          </a:p>
          <a:p>
            <a:pPr marL="342900" indent="-342900">
              <a:lnSpc>
                <a:spcPct val="150000"/>
              </a:lnSpc>
              <a:buFont typeface="Arial" panose="020B0604020202020204" pitchFamily="34" charset="0"/>
              <a:buChar char="•"/>
            </a:pPr>
            <a:r>
              <a:rPr lang="en-US" sz="2800" dirty="0">
                <a:solidFill>
                  <a:srgbClr val="0070C0"/>
                </a:solidFill>
              </a:rPr>
              <a:t>E-Safety</a:t>
            </a:r>
          </a:p>
          <a:p>
            <a:pPr marL="342900" indent="-342900">
              <a:lnSpc>
                <a:spcPct val="150000"/>
              </a:lnSpc>
              <a:buFont typeface="Arial" panose="020B0604020202020204" pitchFamily="34" charset="0"/>
              <a:buChar char="•"/>
            </a:pPr>
            <a:r>
              <a:rPr lang="en-US" sz="2800" dirty="0">
                <a:solidFill>
                  <a:srgbClr val="0070C0"/>
                </a:solidFill>
              </a:rPr>
              <a:t>Reminders</a:t>
            </a: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Safeguarding</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758077"/>
            <a:ext cx="8001000" cy="5016758"/>
          </a:xfrm>
          <a:prstGeom prst="rect">
            <a:avLst/>
          </a:prstGeom>
        </p:spPr>
        <p:txBody>
          <a:bodyPr wrap="square">
            <a:spAutoFit/>
          </a:bodyPr>
          <a:lstStyle/>
          <a:p>
            <a:r>
              <a:rPr lang="en-GB" sz="3200" dirty="0">
                <a:solidFill>
                  <a:srgbClr val="0070C0"/>
                </a:solidFill>
              </a:rPr>
              <a:t>Safeguarding Policy</a:t>
            </a:r>
          </a:p>
          <a:p>
            <a:endParaRPr lang="en-GB" sz="3200" dirty="0">
              <a:solidFill>
                <a:srgbClr val="0070C0"/>
              </a:solidFill>
            </a:endParaRPr>
          </a:p>
          <a:p>
            <a:r>
              <a:rPr lang="en-GB" sz="3200" dirty="0">
                <a:solidFill>
                  <a:srgbClr val="0070C0"/>
                </a:solidFill>
              </a:rPr>
              <a:t>Designated Safeguarding Officers</a:t>
            </a:r>
          </a:p>
          <a:p>
            <a:pPr marL="457200" indent="-457200">
              <a:buFont typeface="Arial" panose="020B0604020202020204" pitchFamily="34" charset="0"/>
              <a:buChar char="•"/>
            </a:pPr>
            <a:r>
              <a:rPr lang="en-GB" sz="3200" dirty="0">
                <a:solidFill>
                  <a:srgbClr val="0070C0"/>
                </a:solidFill>
              </a:rPr>
              <a:t>Miss Kelly</a:t>
            </a:r>
          </a:p>
          <a:p>
            <a:pPr marL="457200" indent="-457200">
              <a:buFont typeface="Arial" panose="020B0604020202020204" pitchFamily="34" charset="0"/>
              <a:buChar char="•"/>
            </a:pPr>
            <a:r>
              <a:rPr lang="en-GB" sz="3200" dirty="0">
                <a:solidFill>
                  <a:srgbClr val="0070C0"/>
                </a:solidFill>
              </a:rPr>
              <a:t>Miss Evans</a:t>
            </a:r>
          </a:p>
          <a:p>
            <a:pPr marL="457200" indent="-457200">
              <a:buFont typeface="Arial" panose="020B0604020202020204" pitchFamily="34" charset="0"/>
              <a:buChar char="•"/>
            </a:pPr>
            <a:r>
              <a:rPr lang="en-GB" sz="3200" dirty="0">
                <a:solidFill>
                  <a:srgbClr val="0070C0"/>
                </a:solidFill>
              </a:rPr>
              <a:t>Mrs. Whatley</a:t>
            </a:r>
          </a:p>
          <a:p>
            <a:pPr marL="457200" indent="-457200">
              <a:buFont typeface="Arial" panose="020B0604020202020204" pitchFamily="34" charset="0"/>
              <a:buChar char="•"/>
            </a:pPr>
            <a:r>
              <a:rPr lang="en-US" sz="3200" dirty="0">
                <a:solidFill>
                  <a:srgbClr val="0070C0"/>
                </a:solidFill>
              </a:rPr>
              <a:t>Mrs. Ward</a:t>
            </a:r>
            <a:endParaRPr lang="en-GB" sz="3200" dirty="0">
              <a:solidFill>
                <a:srgbClr val="0070C0"/>
              </a:solidFill>
            </a:endParaRPr>
          </a:p>
          <a:p>
            <a:endParaRPr lang="en-GB" sz="3200" dirty="0">
              <a:solidFill>
                <a:srgbClr val="0070C0"/>
              </a:solidFill>
            </a:endParaRPr>
          </a:p>
          <a:p>
            <a:pPr algn="ctr"/>
            <a:endParaRPr lang="en-GB" sz="3200" dirty="0">
              <a:solidFill>
                <a:srgbClr val="0070C0"/>
              </a:solidFill>
            </a:endParaRPr>
          </a:p>
          <a:p>
            <a:endParaRPr lang="en-GB" sz="3200" dirty="0">
              <a:solidFill>
                <a:srgbClr val="0070C0"/>
              </a:solidFill>
            </a:endParaRP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E-Safety</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600200"/>
            <a:ext cx="8001000" cy="4524315"/>
          </a:xfrm>
          <a:prstGeom prst="rect">
            <a:avLst/>
          </a:prstGeom>
        </p:spPr>
        <p:txBody>
          <a:bodyPr wrap="square">
            <a:spAutoFit/>
          </a:bodyPr>
          <a:lstStyle/>
          <a:p>
            <a:pPr marL="342900" indent="-342900">
              <a:buFont typeface="Arial" panose="020B0604020202020204" pitchFamily="34" charset="0"/>
              <a:buChar char="•"/>
            </a:pPr>
            <a:r>
              <a:rPr lang="en-GB" sz="2400" dirty="0">
                <a:solidFill>
                  <a:srgbClr val="0070C0"/>
                </a:solidFill>
              </a:rPr>
              <a:t>E – Safety Policy (on website)</a:t>
            </a:r>
          </a:p>
          <a:p>
            <a:pPr marL="342900" indent="-342900">
              <a:buFont typeface="Arial" panose="020B0604020202020204" pitchFamily="34" charset="0"/>
              <a:buChar char="•"/>
            </a:pPr>
            <a:r>
              <a:rPr lang="en-GB" sz="2400" dirty="0">
                <a:solidFill>
                  <a:srgbClr val="0070C0"/>
                </a:solidFill>
              </a:rPr>
              <a:t>Does your child have unsupervised access to a laptop or computer?</a:t>
            </a:r>
          </a:p>
          <a:p>
            <a:pPr marL="342900" indent="-342900">
              <a:buFont typeface="Arial" panose="020B0604020202020204" pitchFamily="34" charset="0"/>
              <a:buChar char="•"/>
            </a:pPr>
            <a:r>
              <a:rPr lang="en-GB" sz="2400" dirty="0">
                <a:solidFill>
                  <a:srgbClr val="0070C0"/>
                </a:solidFill>
                <a:hlinkClick r:id="rId3"/>
              </a:rPr>
              <a:t>www.thinkuknow.co.uk</a:t>
            </a:r>
            <a:endParaRPr lang="en-GB" sz="2400" dirty="0">
              <a:solidFill>
                <a:srgbClr val="0070C0"/>
              </a:solidFill>
            </a:endParaRPr>
          </a:p>
          <a:p>
            <a:pPr marL="342900" indent="-342900">
              <a:buFont typeface="Arial" panose="020B0604020202020204" pitchFamily="34" charset="0"/>
              <a:buChar char="•"/>
            </a:pPr>
            <a:r>
              <a:rPr lang="en-GB" sz="2400" dirty="0">
                <a:solidFill>
                  <a:srgbClr val="0070C0"/>
                </a:solidFill>
              </a:rPr>
              <a:t>Parental Controls</a:t>
            </a:r>
          </a:p>
          <a:p>
            <a:pPr marL="342900" indent="-342900">
              <a:buFont typeface="Arial" panose="020B0604020202020204" pitchFamily="34" charset="0"/>
              <a:buChar char="•"/>
            </a:pPr>
            <a:r>
              <a:rPr lang="en-GB" sz="2400" dirty="0">
                <a:solidFill>
                  <a:srgbClr val="0070C0"/>
                </a:solidFill>
              </a:rPr>
              <a:t>Please inform us if you are aware of a child using it incorrectly, we have a responsibility to report it.</a:t>
            </a:r>
          </a:p>
          <a:p>
            <a:pPr marL="342900" indent="-342900">
              <a:buFont typeface="Arial" panose="020B0604020202020204" pitchFamily="34" charset="0"/>
              <a:buChar char="•"/>
            </a:pPr>
            <a:r>
              <a:rPr lang="en-GB" sz="2400" dirty="0">
                <a:solidFill>
                  <a:srgbClr val="0070C0"/>
                </a:solidFill>
              </a:rPr>
              <a:t>Please do not use your mobile phone when on the school site, this includes the playground. You may use them to take photographs and videos during prayer services and nativity performances.</a:t>
            </a:r>
          </a:p>
          <a:p>
            <a:endParaRPr lang="en-GB" sz="2400" dirty="0">
              <a:solidFill>
                <a:srgbClr val="0070C0"/>
              </a:solidFill>
            </a:endParaRPr>
          </a:p>
        </p:txBody>
      </p:sp>
      <p:pic>
        <p:nvPicPr>
          <p:cNvPr id="6" name="Picture 2" descr="st caths logo ne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Communication</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600200"/>
            <a:ext cx="8001000" cy="461665"/>
          </a:xfrm>
          <a:prstGeom prst="rect">
            <a:avLst/>
          </a:prstGeom>
        </p:spPr>
        <p:txBody>
          <a:bodyPr wrap="square">
            <a:spAutoFit/>
          </a:bodyPr>
          <a:lstStyle/>
          <a:p>
            <a:endParaRPr lang="en-GB" sz="2400" dirty="0">
              <a:solidFill>
                <a:srgbClr val="0070C0"/>
              </a:solidFill>
            </a:endParaRP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533400" y="1720840"/>
            <a:ext cx="8001000" cy="3539430"/>
          </a:xfrm>
          <a:prstGeom prst="rect">
            <a:avLst/>
          </a:prstGeom>
        </p:spPr>
        <p:txBody>
          <a:bodyPr wrap="square">
            <a:spAutoFit/>
          </a:bodyPr>
          <a:lstStyle/>
          <a:p>
            <a:pPr marL="457200" indent="-457200">
              <a:buFont typeface="Arial" panose="020B0604020202020204" pitchFamily="34" charset="0"/>
              <a:buChar char="•"/>
            </a:pPr>
            <a:r>
              <a:rPr lang="en-GB" sz="3200">
                <a:solidFill>
                  <a:srgbClr val="0070C0"/>
                </a:solidFill>
              </a:rPr>
              <a:t>Website</a:t>
            </a:r>
            <a:endParaRPr lang="en-GB" sz="3200" dirty="0">
              <a:solidFill>
                <a:srgbClr val="0070C0"/>
              </a:solidFill>
            </a:endParaRPr>
          </a:p>
          <a:p>
            <a:pPr marL="457200" indent="-457200">
              <a:buFont typeface="Arial" panose="020B0604020202020204" pitchFamily="34" charset="0"/>
              <a:buChar char="•"/>
            </a:pPr>
            <a:r>
              <a:rPr lang="en-GB" sz="3200" dirty="0">
                <a:solidFill>
                  <a:srgbClr val="0070C0"/>
                </a:solidFill>
              </a:rPr>
              <a:t>Newsletter</a:t>
            </a:r>
          </a:p>
          <a:p>
            <a:pPr marL="457200" indent="-457200">
              <a:buFont typeface="Arial" panose="020B0604020202020204" pitchFamily="34" charset="0"/>
              <a:buChar char="•"/>
            </a:pPr>
            <a:r>
              <a:rPr lang="en-GB" sz="3200" dirty="0">
                <a:solidFill>
                  <a:srgbClr val="0070C0"/>
                </a:solidFill>
              </a:rPr>
              <a:t>Texting  Service</a:t>
            </a:r>
          </a:p>
          <a:p>
            <a:pPr marL="457200" indent="-457200">
              <a:buFont typeface="Arial" panose="020B0604020202020204" pitchFamily="34" charset="0"/>
              <a:buChar char="•"/>
            </a:pPr>
            <a:r>
              <a:rPr lang="en-GB" sz="3200" dirty="0">
                <a:solidFill>
                  <a:srgbClr val="0070C0"/>
                </a:solidFill>
              </a:rPr>
              <a:t>E-mails</a:t>
            </a:r>
          </a:p>
          <a:p>
            <a:pPr marL="457200" indent="-457200">
              <a:buFont typeface="Arial" panose="020B0604020202020204" pitchFamily="34" charset="0"/>
              <a:buChar char="•"/>
            </a:pPr>
            <a:r>
              <a:rPr lang="en-GB" sz="3200" dirty="0">
                <a:solidFill>
                  <a:srgbClr val="0070C0"/>
                </a:solidFill>
              </a:rPr>
              <a:t>Appointments via the office/ a quick chat after dismissal</a:t>
            </a:r>
          </a:p>
          <a:p>
            <a:pPr marL="457200" indent="-457200">
              <a:buFont typeface="Arial" panose="020B0604020202020204" pitchFamily="34" charset="0"/>
              <a:buChar char="•"/>
            </a:pPr>
            <a:r>
              <a:rPr lang="en-US" sz="3200" dirty="0">
                <a:solidFill>
                  <a:srgbClr val="0070C0"/>
                </a:solidFill>
              </a:rPr>
              <a:t>Weekly Email</a:t>
            </a:r>
            <a:endParaRPr lang="en-GB" sz="3200" dirty="0">
              <a:solidFill>
                <a:srgbClr val="0070C0"/>
              </a:solidFill>
            </a:endParaRPr>
          </a:p>
        </p:txBody>
      </p:sp>
    </p:spTree>
    <p:extLst>
      <p:ext uri="{BB962C8B-B14F-4D97-AF65-F5344CB8AC3E}">
        <p14:creationId xmlns:p14="http://schemas.microsoft.com/office/powerpoint/2010/main" val="3313955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Reminders:</a:t>
            </a:r>
          </a:p>
        </p:txBody>
      </p:sp>
      <p:cxnSp>
        <p:nvCxnSpPr>
          <p:cNvPr id="3" name="Straight Connector 2"/>
          <p:cNvCxnSpPr/>
          <p:nvPr/>
        </p:nvCxnSpPr>
        <p:spPr>
          <a:xfrm>
            <a:off x="533400" y="146304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90728" y="1417638"/>
            <a:ext cx="8001000" cy="5632311"/>
          </a:xfrm>
          <a:prstGeom prst="rect">
            <a:avLst/>
          </a:prstGeom>
        </p:spPr>
        <p:txBody>
          <a:bodyPr wrap="square">
            <a:spAutoFit/>
          </a:bodyPr>
          <a:lstStyle/>
          <a:p>
            <a:pPr marL="342900" indent="-342900">
              <a:buFont typeface="Arial" panose="020B0604020202020204" pitchFamily="34" charset="0"/>
              <a:buChar char="•"/>
            </a:pPr>
            <a:r>
              <a:rPr lang="en-US" dirty="0">
                <a:solidFill>
                  <a:srgbClr val="0070C0"/>
                </a:solidFill>
              </a:rPr>
              <a:t>Pick up – return the Pick Up Arrangement Form sent last week/ inform the office of any changes </a:t>
            </a:r>
          </a:p>
          <a:p>
            <a:endParaRPr lang="en-GB" dirty="0">
              <a:solidFill>
                <a:srgbClr val="0070C0"/>
              </a:solidFill>
            </a:endParaRPr>
          </a:p>
          <a:p>
            <a:pPr marL="342900" indent="-342900">
              <a:buFont typeface="Arial" panose="020B0604020202020204" pitchFamily="34" charset="0"/>
              <a:buChar char="•"/>
            </a:pPr>
            <a:r>
              <a:rPr lang="en-GB" dirty="0">
                <a:solidFill>
                  <a:srgbClr val="0070C0"/>
                </a:solidFill>
              </a:rPr>
              <a:t>Children are expected to come to school in their PE kits on Monday and Wednesday. Shorts for gymnastics and Dance.</a:t>
            </a:r>
          </a:p>
          <a:p>
            <a:endParaRPr lang="en-GB" dirty="0">
              <a:solidFill>
                <a:srgbClr val="0070C0"/>
              </a:solidFill>
            </a:endParaRPr>
          </a:p>
          <a:p>
            <a:pPr marL="342900" indent="-342900">
              <a:buFont typeface="Arial" panose="020B0604020202020204" pitchFamily="34" charset="0"/>
              <a:buChar char="•"/>
            </a:pPr>
            <a:r>
              <a:rPr lang="en-GB" dirty="0">
                <a:solidFill>
                  <a:srgbClr val="0070C0"/>
                </a:solidFill>
              </a:rPr>
              <a:t>French with Madame Reeve and PE with Mr. Reilly on a Wednesday afternoon. </a:t>
            </a: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GB" dirty="0">
                <a:solidFill>
                  <a:srgbClr val="0070C0"/>
                </a:solidFill>
              </a:rPr>
              <a:t>Year 2 will have music on a Wednesday with Ms. Draper. </a:t>
            </a:r>
          </a:p>
          <a:p>
            <a:endParaRPr lang="en-GB" dirty="0">
              <a:solidFill>
                <a:srgbClr val="0070C0"/>
              </a:solidFill>
            </a:endParaRPr>
          </a:p>
          <a:p>
            <a:pPr marL="342900" indent="-342900">
              <a:buFont typeface="Arial" panose="020B0604020202020204" pitchFamily="34" charset="0"/>
              <a:buChar char="•"/>
            </a:pPr>
            <a:r>
              <a:rPr lang="en-GB" dirty="0">
                <a:solidFill>
                  <a:srgbClr val="0070C0"/>
                </a:solidFill>
              </a:rPr>
              <a:t>Birthdays: Fruit from a tree or a book</a:t>
            </a:r>
          </a:p>
          <a:p>
            <a:endParaRPr lang="en-GB" dirty="0">
              <a:solidFill>
                <a:srgbClr val="0070C0"/>
              </a:solidFill>
            </a:endParaRPr>
          </a:p>
          <a:p>
            <a:pPr marL="457200" indent="-457200">
              <a:buFont typeface="Arial" panose="020B0604020202020204" pitchFamily="34" charset="0"/>
              <a:buChar char="•"/>
            </a:pPr>
            <a:r>
              <a:rPr lang="en-US" dirty="0">
                <a:solidFill>
                  <a:srgbClr val="0070C0"/>
                </a:solidFill>
              </a:rPr>
              <a:t>Water Bottles in school every day</a:t>
            </a:r>
          </a:p>
          <a:p>
            <a:endParaRPr lang="en-US" dirty="0">
              <a:solidFill>
                <a:srgbClr val="0070C0"/>
              </a:solidFill>
            </a:endParaRPr>
          </a:p>
          <a:p>
            <a:pPr marL="457200" indent="-457200">
              <a:buFont typeface="Arial" panose="020B0604020202020204" pitchFamily="34" charset="0"/>
              <a:buChar char="•"/>
            </a:pPr>
            <a:r>
              <a:rPr lang="en-US" dirty="0">
                <a:solidFill>
                  <a:srgbClr val="0070C0"/>
                </a:solidFill>
              </a:rPr>
              <a:t>Messages to be emailed to the office</a:t>
            </a:r>
          </a:p>
          <a:p>
            <a:pPr marL="457200" indent="-457200">
              <a:buFont typeface="Arial" panose="020B0604020202020204" pitchFamily="34" charset="0"/>
              <a:buChar char="•"/>
            </a:pPr>
            <a:endParaRPr lang="en-US" dirty="0">
              <a:solidFill>
                <a:srgbClr val="0070C0"/>
              </a:solidFill>
            </a:endParaRPr>
          </a:p>
          <a:p>
            <a:pPr marL="457200" indent="-457200">
              <a:buFont typeface="Arial" panose="020B0604020202020204" pitchFamily="34" charset="0"/>
              <a:buChar char="•"/>
            </a:pPr>
            <a:r>
              <a:rPr lang="en-US" dirty="0">
                <a:solidFill>
                  <a:srgbClr val="0070C0"/>
                </a:solidFill>
              </a:rPr>
              <a:t>Forest School will begin in the Spring Term. Please send your child in with wellies on our forest school day. </a:t>
            </a:r>
          </a:p>
          <a:p>
            <a:endParaRPr lang="en-US" dirty="0">
              <a:solidFill>
                <a:srgbClr val="0070C0"/>
              </a:solidFill>
            </a:endParaRPr>
          </a:p>
          <a:p>
            <a:endParaRPr lang="en-GB" dirty="0">
              <a:solidFill>
                <a:srgbClr val="0070C0"/>
              </a:solidFill>
            </a:endParaRP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0"/>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Any questions?</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752600"/>
            <a:ext cx="8001000" cy="2616101"/>
          </a:xfrm>
          <a:prstGeom prst="rect">
            <a:avLst/>
          </a:prstGeom>
        </p:spPr>
        <p:txBody>
          <a:bodyPr wrap="square">
            <a:spAutoFit/>
          </a:bodyPr>
          <a:lstStyle/>
          <a:p>
            <a:endParaRPr lang="en-GB" sz="3600" dirty="0"/>
          </a:p>
          <a:p>
            <a:pPr marL="137160" indent="0" algn="ctr">
              <a:buNone/>
            </a:pPr>
            <a:r>
              <a:rPr lang="en-GB" sz="3200" dirty="0">
                <a:solidFill>
                  <a:srgbClr val="0070C0"/>
                </a:solidFill>
              </a:rPr>
              <a:t>Thank you for coming we look forward to working in partnership with you to support your children in reaching their full potential in Year 2.</a:t>
            </a:r>
          </a:p>
        </p:txBody>
      </p: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62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l"/>
            <a:r>
              <a:rPr lang="en-GB" sz="3600" dirty="0">
                <a:solidFill>
                  <a:srgbClr val="0070C0"/>
                </a:solidFill>
              </a:rPr>
              <a:t>Drop off and Pick Up Arrangements </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28800"/>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6" name="TextBox 5"/>
          <p:cNvSpPr txBox="1"/>
          <p:nvPr/>
        </p:nvSpPr>
        <p:spPr>
          <a:xfrm>
            <a:off x="533400" y="1951910"/>
            <a:ext cx="8001000" cy="3847207"/>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70C0"/>
                </a:solidFill>
              </a:rPr>
              <a:t>Gates open at 8.30am</a:t>
            </a:r>
          </a:p>
          <a:p>
            <a:pPr marL="342900" indent="-342900">
              <a:buFont typeface="Arial" panose="020B0604020202020204" pitchFamily="34" charset="0"/>
              <a:buChar char="•"/>
            </a:pPr>
            <a:r>
              <a:rPr lang="en-GB" sz="2400" dirty="0">
                <a:solidFill>
                  <a:srgbClr val="0070C0"/>
                </a:solidFill>
              </a:rPr>
              <a:t>Children go up the slope at 8.40am</a:t>
            </a:r>
          </a:p>
          <a:p>
            <a:pPr marL="342900" indent="-342900">
              <a:buFont typeface="Arial" panose="020B0604020202020204" pitchFamily="34" charset="0"/>
              <a:buChar char="•"/>
            </a:pPr>
            <a:r>
              <a:rPr lang="en-GB" sz="2400" dirty="0">
                <a:solidFill>
                  <a:srgbClr val="0070C0"/>
                </a:solidFill>
              </a:rPr>
              <a:t>Registers close at 8.50. If a child arrives after this time they will be marked down as ‘late’</a:t>
            </a:r>
          </a:p>
          <a:p>
            <a:pPr marL="342900" indent="-342900">
              <a:buFont typeface="Arial" panose="020B0604020202020204" pitchFamily="34" charset="0"/>
              <a:buChar char="•"/>
            </a:pPr>
            <a:r>
              <a:rPr lang="en-GB" sz="2400" dirty="0">
                <a:solidFill>
                  <a:srgbClr val="0070C0"/>
                </a:solidFill>
              </a:rPr>
              <a:t>After school please be prompt in leaving the playground so that clubs can start and refrain from using the field or the climbing areas.</a:t>
            </a:r>
          </a:p>
          <a:p>
            <a:pPr marL="342900" indent="-342900">
              <a:buFont typeface="Arial" panose="020B0604020202020204" pitchFamily="34" charset="0"/>
              <a:buChar char="•"/>
            </a:pPr>
            <a:r>
              <a:rPr lang="en-GB" sz="2400" dirty="0">
                <a:solidFill>
                  <a:srgbClr val="0070C0"/>
                </a:solidFill>
              </a:rPr>
              <a:t>Please inform the office of any changes to Pick Up Arrangements </a:t>
            </a:r>
          </a:p>
          <a:p>
            <a:pPr marL="457200" indent="-457200">
              <a:buFont typeface="Arial" panose="020B0604020202020204" pitchFamily="34" charset="0"/>
              <a:buChar char="•"/>
            </a:pPr>
            <a:endParaRPr lang="en-US" sz="2800" dirty="0">
              <a:solidFill>
                <a:schemeClr val="tx2">
                  <a:lumMod val="60000"/>
                  <a:lumOff val="40000"/>
                </a:schemeClr>
              </a:solidFill>
            </a:endParaRPr>
          </a:p>
        </p:txBody>
      </p:sp>
      <p:pic>
        <p:nvPicPr>
          <p:cNvPr id="7"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If your child is unwell…</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28800"/>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6" name="TextBox 5"/>
          <p:cNvSpPr txBox="1"/>
          <p:nvPr/>
        </p:nvSpPr>
        <p:spPr>
          <a:xfrm>
            <a:off x="533400" y="1951910"/>
            <a:ext cx="8001000" cy="4216539"/>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70C0"/>
                </a:solidFill>
              </a:rPr>
              <a:t>Call the office in the morning to let them know that your child will not be attending</a:t>
            </a:r>
          </a:p>
          <a:p>
            <a:pPr marL="342900" indent="-342900">
              <a:buFont typeface="Arial" panose="020B0604020202020204" pitchFamily="34" charset="0"/>
              <a:buChar char="•"/>
            </a:pPr>
            <a:endParaRPr lang="en-GB" sz="2400" dirty="0">
              <a:solidFill>
                <a:srgbClr val="0070C0"/>
              </a:solidFill>
            </a:endParaRPr>
          </a:p>
          <a:p>
            <a:pPr marL="342900" indent="-342900">
              <a:buFont typeface="Arial" panose="020B0604020202020204" pitchFamily="34" charset="0"/>
              <a:buChar char="•"/>
            </a:pPr>
            <a:r>
              <a:rPr lang="en-GB" sz="2400" dirty="0">
                <a:solidFill>
                  <a:srgbClr val="0070C0"/>
                </a:solidFill>
              </a:rPr>
              <a:t>When your child returns to school please provide a note to your child’s teacher with an explanation of absence (alternatively send an email to the school) </a:t>
            </a:r>
          </a:p>
          <a:p>
            <a:pPr marL="342900" indent="-342900">
              <a:buFont typeface="Arial" panose="020B0604020202020204" pitchFamily="34" charset="0"/>
              <a:buChar char="•"/>
            </a:pPr>
            <a:endParaRPr lang="en-GB" sz="2400" dirty="0">
              <a:solidFill>
                <a:srgbClr val="0070C0"/>
              </a:solidFill>
            </a:endParaRPr>
          </a:p>
          <a:p>
            <a:pPr marL="342900" indent="-342900">
              <a:buFont typeface="Arial" panose="020B0604020202020204" pitchFamily="34" charset="0"/>
              <a:buChar char="•"/>
            </a:pPr>
            <a:r>
              <a:rPr lang="en-GB" sz="2400" dirty="0">
                <a:solidFill>
                  <a:srgbClr val="0070C0"/>
                </a:solidFill>
              </a:rPr>
              <a:t>This will allow the office to successfully authorise your child’s absence and avoid unauthorised absences. Attendance is recorded on your child’s report. </a:t>
            </a:r>
          </a:p>
          <a:p>
            <a:pPr marL="457200" indent="-457200">
              <a:buFont typeface="Arial" panose="020B0604020202020204" pitchFamily="34" charset="0"/>
              <a:buChar char="•"/>
            </a:pPr>
            <a:endParaRPr lang="en-US" sz="2800" dirty="0">
              <a:solidFill>
                <a:schemeClr val="tx2">
                  <a:lumMod val="60000"/>
                  <a:lumOff val="40000"/>
                </a:schemeClr>
              </a:solidFill>
            </a:endParaRPr>
          </a:p>
        </p:txBody>
      </p:sp>
      <p:pic>
        <p:nvPicPr>
          <p:cNvPr id="7"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821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70C0"/>
                </a:solidFill>
              </a:rPr>
              <a:t>Uniform</a:t>
            </a: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28800"/>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6" name="TextBox 5"/>
          <p:cNvSpPr txBox="1"/>
          <p:nvPr/>
        </p:nvSpPr>
        <p:spPr>
          <a:xfrm>
            <a:off x="533400" y="1951910"/>
            <a:ext cx="8001000" cy="3847207"/>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70C0"/>
                </a:solidFill>
              </a:rPr>
              <a:t>Correct school uniform must be worn unless it is a PE day</a:t>
            </a:r>
          </a:p>
          <a:p>
            <a:pPr marL="342900" indent="-342900">
              <a:buFont typeface="Arial" panose="020B0604020202020204" pitchFamily="34" charset="0"/>
              <a:buChar char="•"/>
            </a:pPr>
            <a:endParaRPr lang="en-GB" sz="2400" dirty="0">
              <a:solidFill>
                <a:srgbClr val="0070C0"/>
              </a:solidFill>
            </a:endParaRPr>
          </a:p>
          <a:p>
            <a:pPr marL="342900" indent="-342900">
              <a:buFont typeface="Arial" panose="020B0604020202020204" pitchFamily="34" charset="0"/>
              <a:buChar char="•"/>
            </a:pPr>
            <a:r>
              <a:rPr lang="en-GB" sz="2400" dirty="0">
                <a:solidFill>
                  <a:srgbClr val="0070C0"/>
                </a:solidFill>
              </a:rPr>
              <a:t>A choice of Summer/Winter uniform dependent on weather at the moment</a:t>
            </a:r>
          </a:p>
          <a:p>
            <a:endParaRPr lang="en-GB" sz="2400" dirty="0">
              <a:solidFill>
                <a:srgbClr val="0070C0"/>
              </a:solidFill>
            </a:endParaRPr>
          </a:p>
          <a:p>
            <a:pPr marL="342900" indent="-342900">
              <a:buFont typeface="Arial" panose="020B0604020202020204" pitchFamily="34" charset="0"/>
              <a:buChar char="•"/>
            </a:pPr>
            <a:r>
              <a:rPr lang="en-GB" sz="2400" dirty="0">
                <a:solidFill>
                  <a:srgbClr val="0070C0"/>
                </a:solidFill>
              </a:rPr>
              <a:t>After half term, Winter uniform only</a:t>
            </a:r>
          </a:p>
          <a:p>
            <a:pPr marL="342900" indent="-342900">
              <a:buFont typeface="Arial" panose="020B0604020202020204" pitchFamily="34" charset="0"/>
              <a:buChar char="•"/>
            </a:pPr>
            <a:endParaRPr lang="en-GB" sz="2400" dirty="0">
              <a:solidFill>
                <a:srgbClr val="0070C0"/>
              </a:solidFill>
            </a:endParaRPr>
          </a:p>
          <a:p>
            <a:pPr marL="342900" indent="-342900">
              <a:buFont typeface="Arial" panose="020B0604020202020204" pitchFamily="34" charset="0"/>
              <a:buChar char="•"/>
            </a:pPr>
            <a:r>
              <a:rPr lang="en-GB" sz="2400" dirty="0">
                <a:solidFill>
                  <a:srgbClr val="0070C0"/>
                </a:solidFill>
              </a:rPr>
              <a:t>Trainers are ONLY to be worn on PE days</a:t>
            </a:r>
          </a:p>
          <a:p>
            <a:pPr marL="342900" indent="-342900">
              <a:buFont typeface="Arial" panose="020B0604020202020204" pitchFamily="34" charset="0"/>
              <a:buChar char="•"/>
            </a:pPr>
            <a:endParaRPr lang="en-GB" sz="2400" dirty="0">
              <a:solidFill>
                <a:srgbClr val="0070C0"/>
              </a:solidFill>
            </a:endParaRPr>
          </a:p>
          <a:p>
            <a:endParaRPr lang="en-US" sz="2800" dirty="0">
              <a:solidFill>
                <a:schemeClr val="tx2">
                  <a:lumMod val="60000"/>
                  <a:lumOff val="40000"/>
                </a:schemeClr>
              </a:solidFill>
            </a:endParaRPr>
          </a:p>
        </p:txBody>
      </p:sp>
      <p:pic>
        <p:nvPicPr>
          <p:cNvPr id="7"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8113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GB" sz="3200" dirty="0">
                <a:solidFill>
                  <a:srgbClr val="0070C0"/>
                </a:solidFill>
              </a:rPr>
              <a:t>Behaviour and Attitude to Learning</a:t>
            </a:r>
          </a:p>
        </p:txBody>
      </p:sp>
      <p:cxnSp>
        <p:nvCxnSpPr>
          <p:cNvPr id="3" name="Straight Connector 2"/>
          <p:cNvCxnSpPr/>
          <p:nvPr/>
        </p:nvCxnSpPr>
        <p:spPr>
          <a:xfrm>
            <a:off x="685800" y="1407806"/>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28800"/>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6" name="TextBox 5"/>
          <p:cNvSpPr txBox="1"/>
          <p:nvPr/>
        </p:nvSpPr>
        <p:spPr>
          <a:xfrm>
            <a:off x="609600" y="1447800"/>
            <a:ext cx="8001000" cy="5663089"/>
          </a:xfrm>
          <a:prstGeom prst="rect">
            <a:avLst/>
          </a:prstGeom>
          <a:noFill/>
        </p:spPr>
        <p:txBody>
          <a:bodyPr wrap="square" rtlCol="0">
            <a:spAutoFit/>
          </a:bodyPr>
          <a:lstStyle/>
          <a:p>
            <a:pPr marL="342900" indent="-342900">
              <a:buFont typeface="Arial" panose="020B0604020202020204" pitchFamily="34" charset="0"/>
              <a:buChar char="•"/>
            </a:pPr>
            <a:r>
              <a:rPr lang="en-GB" dirty="0">
                <a:solidFill>
                  <a:srgbClr val="0070C0"/>
                </a:solidFill>
              </a:rPr>
              <a:t>Children are expected to take pride in their work, both the content and presentation. Books are to be looked after.</a:t>
            </a: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GB" dirty="0">
                <a:solidFill>
                  <a:srgbClr val="0070C0"/>
                </a:solidFill>
              </a:rPr>
              <a:t>High expectations of behaviour across all aspects of school life</a:t>
            </a: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US" dirty="0">
                <a:solidFill>
                  <a:srgbClr val="0070C0"/>
                </a:solidFill>
              </a:rPr>
              <a:t>Children have plenty of opportunity to keep their name on the golden star in the classroom. </a:t>
            </a:r>
          </a:p>
          <a:p>
            <a:endParaRPr lang="en-US" dirty="0">
              <a:solidFill>
                <a:srgbClr val="0070C0"/>
              </a:solidFill>
            </a:endParaRPr>
          </a:p>
          <a:p>
            <a:pPr marL="342900" indent="-342900">
              <a:buFont typeface="Arial" panose="020B0604020202020204" pitchFamily="34" charset="0"/>
              <a:buChar char="•"/>
            </a:pPr>
            <a:r>
              <a:rPr lang="en-US" dirty="0">
                <a:solidFill>
                  <a:srgbClr val="0070C0"/>
                </a:solidFill>
              </a:rPr>
              <a:t>House stars can be given by all staff to all children as a reward for good </a:t>
            </a:r>
            <a:r>
              <a:rPr lang="en-US" dirty="0" err="1">
                <a:solidFill>
                  <a:srgbClr val="0070C0"/>
                </a:solidFill>
              </a:rPr>
              <a:t>behaviour</a:t>
            </a:r>
            <a:r>
              <a:rPr lang="en-US" dirty="0">
                <a:solidFill>
                  <a:srgbClr val="0070C0"/>
                </a:solidFill>
              </a:rPr>
              <a:t>/attitude/work</a:t>
            </a:r>
            <a:endParaRPr lang="en-GB" dirty="0">
              <a:solidFill>
                <a:srgbClr val="0070C0"/>
              </a:solidFill>
            </a:endParaRP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GB" dirty="0">
                <a:solidFill>
                  <a:srgbClr val="0070C0"/>
                </a:solidFill>
              </a:rPr>
              <a:t>Three step escalation: </a:t>
            </a:r>
            <a:r>
              <a:rPr lang="en-GB" b="1" dirty="0">
                <a:solidFill>
                  <a:srgbClr val="0070C0"/>
                </a:solidFill>
              </a:rPr>
              <a:t>Reminder → Warning → Timeout</a:t>
            </a: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GB" dirty="0">
                <a:solidFill>
                  <a:srgbClr val="0070C0"/>
                </a:solidFill>
              </a:rPr>
              <a:t>There may be some instances where an instant ‘Timeout’ is required and parents/carers will be informed if this is the case</a:t>
            </a: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GB" dirty="0">
                <a:solidFill>
                  <a:srgbClr val="0070C0"/>
                </a:solidFill>
              </a:rPr>
              <a:t>Charts are reset at the end of each session</a:t>
            </a:r>
          </a:p>
          <a:p>
            <a:pPr marL="342900" indent="-342900">
              <a:buFont typeface="Arial" panose="020B0604020202020204" pitchFamily="34" charset="0"/>
              <a:buChar char="•"/>
            </a:pPr>
            <a:endParaRPr lang="en-GB" dirty="0">
              <a:solidFill>
                <a:srgbClr val="0070C0"/>
              </a:solidFill>
            </a:endParaRPr>
          </a:p>
          <a:p>
            <a:pPr marL="342900" indent="-342900">
              <a:buFont typeface="Arial" panose="020B0604020202020204" pitchFamily="34" charset="0"/>
              <a:buChar char="•"/>
            </a:pPr>
            <a:r>
              <a:rPr lang="en-US" dirty="0">
                <a:solidFill>
                  <a:srgbClr val="0070C0"/>
                </a:solidFill>
              </a:rPr>
              <a:t>Children sent for Head Teacher stickers for outstanding personal achievements.</a:t>
            </a:r>
            <a:endParaRPr lang="en-GB" dirty="0">
              <a:solidFill>
                <a:srgbClr val="0070C0"/>
              </a:solidFill>
            </a:endParaRPr>
          </a:p>
          <a:p>
            <a:pPr marL="342900" indent="-342900">
              <a:buFont typeface="Arial" panose="020B0604020202020204" pitchFamily="34" charset="0"/>
              <a:buChar char="•"/>
            </a:pPr>
            <a:endParaRPr lang="en-US" sz="2000" dirty="0">
              <a:solidFill>
                <a:srgbClr val="0070C0"/>
              </a:solidFill>
            </a:endParaRPr>
          </a:p>
        </p:txBody>
      </p:sp>
      <p:pic>
        <p:nvPicPr>
          <p:cNvPr id="7"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702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Questioning </a:t>
            </a:r>
            <a:endParaRPr lang="en-GB" dirty="0">
              <a:solidFill>
                <a:srgbClr val="0070C0"/>
              </a:solidFill>
            </a:endParaRP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txBox="1">
            <a:spLocks/>
          </p:cNvSpPr>
          <p:nvPr/>
        </p:nvSpPr>
        <p:spPr>
          <a:xfrm>
            <a:off x="457200" y="1600200"/>
            <a:ext cx="8229600" cy="470916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anose="020B0604020202020204" pitchFamily="34" charset="0"/>
              <a:buChar char="•"/>
            </a:pPr>
            <a:r>
              <a:rPr lang="en-GB" sz="2400" dirty="0">
                <a:solidFill>
                  <a:srgbClr val="0070C0"/>
                </a:solidFill>
              </a:rPr>
              <a:t>No hands up, encourages independent learning  </a:t>
            </a:r>
          </a:p>
          <a:p>
            <a:pPr marL="342900" lvl="1" indent="-342900">
              <a:buFont typeface="Arial" panose="020B0604020202020204" pitchFamily="34" charset="0"/>
              <a:buChar char="•"/>
            </a:pPr>
            <a:r>
              <a:rPr lang="en-GB" sz="2400" dirty="0">
                <a:solidFill>
                  <a:srgbClr val="0070C0"/>
                </a:solidFill>
              </a:rPr>
              <a:t>Lollipop sticks used</a:t>
            </a:r>
          </a:p>
          <a:p>
            <a:r>
              <a:rPr lang="en-GB" sz="2400" dirty="0">
                <a:solidFill>
                  <a:srgbClr val="0070C0"/>
                </a:solidFill>
              </a:rPr>
              <a:t>Talk partner discussion is given to help children form their responses.</a:t>
            </a:r>
          </a:p>
          <a:p>
            <a:r>
              <a:rPr lang="en-GB" sz="2400" dirty="0">
                <a:solidFill>
                  <a:srgbClr val="0070C0"/>
                </a:solidFill>
              </a:rPr>
              <a:t>Pause, Pounce, Bounce</a:t>
            </a:r>
          </a:p>
          <a:p>
            <a:r>
              <a:rPr lang="en-GB" sz="2400" dirty="0">
                <a:solidFill>
                  <a:srgbClr val="0070C0"/>
                </a:solidFill>
              </a:rPr>
              <a:t>Finger voting</a:t>
            </a:r>
          </a:p>
          <a:p>
            <a:pPr marL="342900" lvl="1" indent="-342900">
              <a:buFont typeface="Arial" panose="020B0604020202020204" pitchFamily="34" charset="0"/>
              <a:buChar char="•"/>
            </a:pPr>
            <a:r>
              <a:rPr lang="en-GB" sz="2400" dirty="0">
                <a:solidFill>
                  <a:srgbClr val="0070C0"/>
                </a:solidFill>
              </a:rPr>
              <a:t>Show me on your whiteboard</a:t>
            </a:r>
          </a:p>
          <a:p>
            <a:endParaRPr lang="en-GB" sz="2400" dirty="0">
              <a:solidFill>
                <a:srgbClr val="0070C0"/>
              </a:solidFill>
            </a:endParaRPr>
          </a:p>
        </p:txBody>
      </p:sp>
    </p:spTree>
    <p:extLst>
      <p:ext uri="{BB962C8B-B14F-4D97-AF65-F5344CB8AC3E}">
        <p14:creationId xmlns:p14="http://schemas.microsoft.com/office/powerpoint/2010/main" val="357517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Talk/Learning Partners</a:t>
            </a:r>
            <a:endParaRPr lang="en-GB" dirty="0">
              <a:solidFill>
                <a:srgbClr val="0070C0"/>
              </a:solidFill>
            </a:endParaRPr>
          </a:p>
        </p:txBody>
      </p:sp>
      <p:cxnSp>
        <p:nvCxnSpPr>
          <p:cNvPr id="3" name="Straight Connector 2"/>
          <p:cNvCxnSpPr/>
          <p:nvPr/>
        </p:nvCxnSpPr>
        <p:spPr>
          <a:xfrm>
            <a:off x="533400" y="15240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txBox="1">
            <a:spLocks/>
          </p:cNvSpPr>
          <p:nvPr/>
        </p:nvSpPr>
        <p:spPr>
          <a:xfrm>
            <a:off x="457200" y="1600200"/>
            <a:ext cx="8229600" cy="470916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800" dirty="0">
                <a:solidFill>
                  <a:srgbClr val="0070C0"/>
                </a:solidFill>
              </a:rPr>
              <a:t>Changed weekly  </a:t>
            </a:r>
          </a:p>
          <a:p>
            <a:r>
              <a:rPr lang="en-GB" sz="2800" dirty="0">
                <a:solidFill>
                  <a:srgbClr val="0070C0"/>
                </a:solidFill>
              </a:rPr>
              <a:t>Children must persevere even if they don’t normally choose to work together</a:t>
            </a:r>
          </a:p>
          <a:p>
            <a:r>
              <a:rPr lang="en-GB" sz="2800" dirty="0">
                <a:solidFill>
                  <a:srgbClr val="0070C0"/>
                </a:solidFill>
              </a:rPr>
              <a:t>Verbal talk partner evaluations w</a:t>
            </a:r>
            <a:r>
              <a:rPr lang="en-GB" dirty="0">
                <a:solidFill>
                  <a:srgbClr val="0070C0"/>
                </a:solidFill>
              </a:rPr>
              <a:t>eekly</a:t>
            </a:r>
          </a:p>
          <a:p>
            <a:pPr marL="342900" lvl="1" indent="-342900">
              <a:buFont typeface="Arial" panose="020B0604020202020204" pitchFamily="34" charset="0"/>
              <a:buChar char="•"/>
            </a:pPr>
            <a:r>
              <a:rPr lang="en-GB" dirty="0">
                <a:solidFill>
                  <a:srgbClr val="0070C0"/>
                </a:solidFill>
              </a:rPr>
              <a:t>Two stars and a wish</a:t>
            </a:r>
          </a:p>
          <a:p>
            <a:pPr marL="342900" lvl="1" indent="-342900">
              <a:buFont typeface="Arial" panose="020B0604020202020204" pitchFamily="34" charset="0"/>
              <a:buChar char="•"/>
            </a:pPr>
            <a:r>
              <a:rPr lang="en-GB" dirty="0">
                <a:solidFill>
                  <a:srgbClr val="0070C0"/>
                </a:solidFill>
              </a:rPr>
              <a:t>Children agree what they think a good talk partner is</a:t>
            </a:r>
          </a:p>
          <a:p>
            <a:r>
              <a:rPr lang="en-GB" sz="2800" dirty="0">
                <a:solidFill>
                  <a:srgbClr val="0070C0"/>
                </a:solidFill>
              </a:rPr>
              <a:t>Followed through in celebration assemblies on Friday</a:t>
            </a:r>
          </a:p>
        </p:txBody>
      </p:sp>
    </p:spTree>
    <p:extLst>
      <p:ext uri="{BB962C8B-B14F-4D97-AF65-F5344CB8AC3E}">
        <p14:creationId xmlns:p14="http://schemas.microsoft.com/office/powerpoint/2010/main" val="2354556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70C0"/>
                </a:solidFill>
              </a:rPr>
              <a:t>Curriculum Maps and Topics</a:t>
            </a:r>
            <a:endParaRPr lang="en-GB" dirty="0">
              <a:solidFill>
                <a:srgbClr val="0070C0"/>
              </a:solidFill>
            </a:endParaRPr>
          </a:p>
        </p:txBody>
      </p:sp>
      <p:cxnSp>
        <p:nvCxnSpPr>
          <p:cNvPr id="3" name="Straight Connector 2"/>
          <p:cNvCxnSpPr/>
          <p:nvPr/>
        </p:nvCxnSpPr>
        <p:spPr>
          <a:xfrm>
            <a:off x="533400" y="1447800"/>
            <a:ext cx="800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815152"/>
            <a:ext cx="7696200" cy="1200329"/>
          </a:xfrm>
          <a:prstGeom prst="rect">
            <a:avLst/>
          </a:prstGeom>
        </p:spPr>
        <p:txBody>
          <a:bodyPr wrap="square">
            <a:spAutoFit/>
          </a:bodyPr>
          <a:lstStyle/>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p:txBody>
      </p:sp>
      <p:sp>
        <p:nvSpPr>
          <p:cNvPr id="7" name="Rectangle 6"/>
          <p:cNvSpPr/>
          <p:nvPr/>
        </p:nvSpPr>
        <p:spPr>
          <a:xfrm>
            <a:off x="503903" y="1403990"/>
            <a:ext cx="7696200" cy="5509200"/>
          </a:xfrm>
          <a:prstGeom prst="rect">
            <a:avLst/>
          </a:prstGeom>
        </p:spPr>
        <p:txBody>
          <a:bodyPr wrap="square">
            <a:spAutoFit/>
          </a:bodyPr>
          <a:lstStyle/>
          <a:p>
            <a:pPr marL="457200" indent="-457200">
              <a:buFont typeface="Arial" panose="020B0604020202020204" pitchFamily="34" charset="0"/>
              <a:buChar char="•"/>
            </a:pPr>
            <a:r>
              <a:rPr lang="en-GB" sz="3200" dirty="0">
                <a:solidFill>
                  <a:srgbClr val="0070C0"/>
                </a:solidFill>
              </a:rPr>
              <a:t>At St Catherine’s we have ensured our curriculum map meets the needs of all our learners.</a:t>
            </a:r>
          </a:p>
          <a:p>
            <a:pPr marL="457200" indent="-457200">
              <a:buFont typeface="Arial" panose="020B0604020202020204" pitchFamily="34" charset="0"/>
              <a:buChar char="•"/>
            </a:pPr>
            <a:r>
              <a:rPr lang="en-GB" sz="3200" dirty="0">
                <a:solidFill>
                  <a:srgbClr val="0070C0"/>
                </a:solidFill>
              </a:rPr>
              <a:t>The topics are exciting and are listed on the school website. There is a greater focus on learning through shared experiences. Please look at the maps and support your child by taking them to places such as museums, galleries, parks, country side which will inform their learning.</a:t>
            </a:r>
          </a:p>
        </p:txBody>
      </p:sp>
      <p:pic>
        <p:nvPicPr>
          <p:cNvPr id="8" name="Picture 2" descr="st caths logo n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9999" y="88032"/>
            <a:ext cx="1315405" cy="135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2068</TotalTime>
  <Words>1385</Words>
  <Application>Microsoft Office PowerPoint</Application>
  <PresentationFormat>On-screen Show (4:3)</PresentationFormat>
  <Paragraphs>219</Paragraphs>
  <Slides>24</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St Catherine’s Primary</vt:lpstr>
      <vt:lpstr>Overview</vt:lpstr>
      <vt:lpstr>Drop off and Pick Up Arrangements </vt:lpstr>
      <vt:lpstr>If your child is unwell…</vt:lpstr>
      <vt:lpstr>Uniform</vt:lpstr>
      <vt:lpstr>Behaviour and Attitude to Learning</vt:lpstr>
      <vt:lpstr>Questioning </vt:lpstr>
      <vt:lpstr>Talk/Learning Partners</vt:lpstr>
      <vt:lpstr>Curriculum Maps and Topics</vt:lpstr>
      <vt:lpstr>Curriculum Maps and Topics</vt:lpstr>
      <vt:lpstr>PowerPoint Presentation</vt:lpstr>
      <vt:lpstr>Maths Overview</vt:lpstr>
      <vt:lpstr>Maths Overview</vt:lpstr>
      <vt:lpstr>Literacy Overview</vt:lpstr>
      <vt:lpstr>Educational Trips</vt:lpstr>
      <vt:lpstr>RE Overview</vt:lpstr>
      <vt:lpstr>Relationships and Health Education</vt:lpstr>
      <vt:lpstr>Statutory Assessment</vt:lpstr>
      <vt:lpstr>Home Learning</vt:lpstr>
      <vt:lpstr>Safeguarding</vt:lpstr>
      <vt:lpstr>E-Safety</vt:lpstr>
      <vt:lpstr>Communication</vt:lpstr>
      <vt:lpstr>Reminders: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Catherine’s Primary</dc:title>
  <dc:creator>ncarrick.302</dc:creator>
  <cp:lastModifiedBy>Mrs Fraser</cp:lastModifiedBy>
  <cp:revision>106</cp:revision>
  <cp:lastPrinted>2019-09-09T16:19:01Z</cp:lastPrinted>
  <dcterms:created xsi:type="dcterms:W3CDTF">2015-07-12T20:28:45Z</dcterms:created>
  <dcterms:modified xsi:type="dcterms:W3CDTF">2022-09-26T09:40:39Z</dcterms:modified>
</cp:coreProperties>
</file>