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50" r:id="rId10"/>
    <p:sldMasterId id="2147483652" r:id="rId11"/>
    <p:sldMasterId id="2147483654" r:id="rId12"/>
    <p:sldMasterId id="2147483666" r:id="rId13"/>
  </p:sldMasterIdLst>
  <p:notesMasterIdLst>
    <p:notesMasterId r:id="rId28"/>
  </p:notesMasterIdLst>
  <p:sldIdLst>
    <p:sldId id="296" r:id="rId14"/>
    <p:sldId id="297" r:id="rId15"/>
    <p:sldId id="260" r:id="rId16"/>
    <p:sldId id="321" r:id="rId17"/>
    <p:sldId id="298" r:id="rId18"/>
    <p:sldId id="279" r:id="rId19"/>
    <p:sldId id="310" r:id="rId20"/>
    <p:sldId id="316" r:id="rId21"/>
    <p:sldId id="300" r:id="rId22"/>
    <p:sldId id="322" r:id="rId23"/>
    <p:sldId id="293" r:id="rId24"/>
    <p:sldId id="317" r:id="rId25"/>
    <p:sldId id="325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842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28/08/2020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10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62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25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9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42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0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56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7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8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6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0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5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494" y="2185308"/>
            <a:ext cx="66513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787897" y="5370434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127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766157" y="5423292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82474" y="5370435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_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462319" y="5400985"/>
                <a:ext cx="11940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19" y="5400985"/>
                <a:ext cx="119409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1734"/>
              </p:ext>
            </p:extLst>
          </p:nvPr>
        </p:nvGraphicFramePr>
        <p:xfrm>
          <a:off x="2134296" y="828187"/>
          <a:ext cx="424464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883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41488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14883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31534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Hundreds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Tens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Ones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9460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20" name="Oval 19"/>
          <p:cNvSpPr/>
          <p:nvPr/>
        </p:nvSpPr>
        <p:spPr>
          <a:xfrm>
            <a:off x="2157921" y="1314460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631786" y="1314460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094500" y="1314460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005917" y="1314460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481031" y="1314460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943745" y="1314460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005917" y="1726878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481031" y="1726878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943745" y="1726878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005917" y="2139296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79082"/>
              </p:ext>
            </p:extLst>
          </p:nvPr>
        </p:nvGraphicFramePr>
        <p:xfrm>
          <a:off x="2124575" y="2894825"/>
          <a:ext cx="424464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883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41488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14883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31534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Hundreds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Tens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Ones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9460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31" name="Oval 30"/>
          <p:cNvSpPr/>
          <p:nvPr/>
        </p:nvSpPr>
        <p:spPr>
          <a:xfrm>
            <a:off x="2148200" y="3434829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3622065" y="3434829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084779" y="3434829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3739568" y="5283870"/>
            <a:ext cx="561923" cy="791225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005917" y="3434829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481031" y="3434829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5943745" y="3434829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5005917" y="3886327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5481031" y="3886327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5943745" y="3886327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5005917" y="4337825"/>
            <a:ext cx="382712" cy="366258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1556" y="5371157"/>
            <a:ext cx="10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7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244871" y="5185767"/>
            <a:ext cx="3004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120,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121,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122,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123,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124,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125,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126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50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63" grpId="0" animBg="1"/>
      <p:bldP spid="63" grpId="1" animBg="1"/>
      <p:bldP spid="66" grpId="0" animBg="1"/>
      <p:bldP spid="67" grpId="0"/>
      <p:bldP spid="67" grpId="1"/>
      <p:bldP spid="68" grpId="0"/>
      <p:bldP spid="68" grpId="1"/>
      <p:bldP spid="69" grpId="0" animBg="1"/>
      <p:bldP spid="70" grpId="0"/>
      <p:bldP spid="70" grpId="1"/>
      <p:bldP spid="71" grpId="0" animBg="1"/>
      <p:bldP spid="72" grpId="0" animBg="1"/>
      <p:bldP spid="73" grpId="0" animBg="1"/>
      <p:bldP spid="74" grpId="0" animBg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 animBg="1"/>
      <p:bldP spid="79" grpId="1" animBg="1"/>
      <p:bldP spid="80" grpId="0"/>
      <p:bldP spid="80" grpId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–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48223" y="671708"/>
            <a:ext cx="7870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The table shows the height of 5 mountains.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48222" y="4972358"/>
            <a:ext cx="7870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Write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the names of the mountains in order starting with the highest.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07334"/>
              </p:ext>
            </p:extLst>
          </p:nvPr>
        </p:nvGraphicFramePr>
        <p:xfrm>
          <a:off x="1524000" y="1701348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781017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0698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Mountain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Height (m)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Mount</a:t>
                      </a:r>
                      <a:r>
                        <a:rPr lang="en-GB" sz="2400" baseline="0" dirty="0" smtClean="0"/>
                        <a:t> Elbrus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5,642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1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Kilimanjaro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5,895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0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Aconcagua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6,962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Mont Blanc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4,810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4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Mount Everest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8,848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2162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5799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" y="534587"/>
            <a:ext cx="3941811" cy="189050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96052"/>
              </p:ext>
            </p:extLst>
          </p:nvPr>
        </p:nvGraphicFramePr>
        <p:xfrm>
          <a:off x="1436970" y="2427688"/>
          <a:ext cx="5986596" cy="3142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6649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496649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496649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96649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5822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74665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68908" y="30779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84451" y="30779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3275" y="30779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6277" y="30779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68908" y="3563973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84451" y="3563973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13275" y="3563973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06277" y="3563973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908" y="4109095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84451" y="4109095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9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13275" y="4109095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06277" y="4109095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068908" y="46451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84451" y="46451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13275" y="46451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6277" y="4645137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68908" y="5145749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484451" y="5145749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13275" y="5145749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06277" y="5145749"/>
            <a:ext cx="49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1698910" y="2186112"/>
            <a:ext cx="1071838" cy="384596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475747" y="816464"/>
            <a:ext cx="4027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Write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the names of the mountains in order starting with the highest.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46834" y="5739147"/>
            <a:ext cx="231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Mount Everest,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0195" y="5376581"/>
            <a:ext cx="60880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823882" y="5677592"/>
            <a:ext cx="2312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Aconcagua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,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370195" y="4339927"/>
            <a:ext cx="60880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142662" y="2197263"/>
            <a:ext cx="1071838" cy="192298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102304" y="5739147"/>
            <a:ext cx="231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Kilimanjaro,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370195" y="3781756"/>
            <a:ext cx="60880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532292" y="5739147"/>
            <a:ext cx="231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Mount Elbrus,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370195" y="3308769"/>
            <a:ext cx="60880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21227" y="5739147"/>
            <a:ext cx="231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Mont Blanc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878305" y="2388741"/>
            <a:ext cx="192506" cy="50913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39790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6" grpId="0"/>
      <p:bldP spid="16" grpId="1"/>
      <p:bldP spid="17" grpId="0"/>
      <p:bldP spid="17" grpId="1"/>
      <p:bldP spid="17" grpId="2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  <p:bldP spid="23" grpId="0"/>
      <p:bldP spid="24" grpId="0"/>
      <p:bldP spid="25" grpId="0"/>
      <p:bldP spid="25" grpId="1"/>
      <p:bldP spid="25" grpId="2"/>
      <p:bldP spid="26" grpId="0"/>
      <p:bldP spid="26" grpId="1"/>
      <p:bldP spid="27" grpId="0"/>
      <p:bldP spid="27" grpId="1"/>
      <p:bldP spid="28" grpId="0"/>
      <p:bldP spid="28" grpId="1"/>
      <p:bldP spid="29" grpId="0" animBg="1"/>
      <p:bldP spid="29" grpId="1" animBg="1"/>
      <p:bldP spid="31" grpId="0"/>
      <p:bldP spid="34" grpId="0"/>
      <p:bldP spid="37" grpId="0" animBg="1"/>
      <p:bldP spid="37" grpId="1" animBg="1"/>
      <p:bldP spid="39" grpId="0"/>
      <p:bldP spid="42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6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6900968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Write one million in numerals.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What is the value of the digit 2 in 210,493?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</a:t>
                </a:r>
                <a:r>
                  <a:rPr lang="en-GB" sz="2800" dirty="0">
                    <a:latin typeface="Calibri" panose="020F0502020204030204" pitchFamily="34" charset="0"/>
                  </a:rPr>
                  <a:t>)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to compare the numbers</a:t>
                </a:r>
              </a:p>
              <a:p>
                <a:endParaRPr lang="en-GB" sz="1200" dirty="0" smtClean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    					543        554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4) </a:t>
                </a:r>
                <a:r>
                  <a:rPr lang="en-GB" sz="2800" dirty="0">
                    <a:latin typeface="Calibri" panose="020F0502020204030204" pitchFamily="34" charset="0"/>
                  </a:rPr>
                  <a:t>Write half a million in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numerals.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6900968" cy="5447645"/>
              </a:xfrm>
              <a:prstGeom prst="rect">
                <a:avLst/>
              </a:prstGeom>
              <a:blipFill>
                <a:blip r:embed="rId5"/>
                <a:stretch>
                  <a:fillRect l="-1855" t="-1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642599" y="3521101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6900968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Write one million in numerals.</a:t>
                </a: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1,000,000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What is the value of the digit 2 in 210,493?</a:t>
                </a:r>
              </a:p>
              <a:p>
                <a:r>
                  <a:rPr lang="en-GB" sz="28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     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</a:t>
                </a:r>
                <a:r>
                  <a:rPr lang="en-GB" sz="2800" dirty="0">
                    <a:latin typeface="Calibri" panose="020F0502020204030204" pitchFamily="34" charset="0"/>
                  </a:rPr>
                  <a:t>)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,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&gt; 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to compare the numbers</a:t>
                </a:r>
              </a:p>
              <a:p>
                <a:endParaRPr lang="en-GB" sz="1200" dirty="0" smtClean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    					543        554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4) </a:t>
                </a:r>
                <a:r>
                  <a:rPr lang="en-GB" sz="2800" dirty="0">
                    <a:latin typeface="Calibri" panose="020F0502020204030204" pitchFamily="34" charset="0"/>
                  </a:rPr>
                  <a:t>Write half a million in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numerals.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6900968" cy="5016758"/>
              </a:xfrm>
              <a:prstGeom prst="rect">
                <a:avLst/>
              </a:prstGeom>
              <a:blipFill>
                <a:blip r:embed="rId5"/>
                <a:stretch>
                  <a:fillRect l="-1855" t="-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951009" y="2067440"/>
            <a:ext cx="2310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3475" y="4794750"/>
            <a:ext cx="191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500,000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642599" y="3521101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13987" y="3522852"/>
                <a:ext cx="11940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987" y="3522852"/>
                <a:ext cx="119409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124544" y="2161313"/>
            <a:ext cx="137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200,000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87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645" y="3650338"/>
            <a:ext cx="1502379" cy="1051665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473958" y="2374711"/>
            <a:ext cx="4778671" cy="1691680"/>
          </a:xfrm>
          <a:prstGeom prst="wedgeRoundRectCallout">
            <a:avLst>
              <a:gd name="adj1" fmla="val 58658"/>
              <a:gd name="adj2" fmla="val 41047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73,421 is greater than 132,812 because 7 is greater than 1</a:t>
            </a:r>
            <a:endParaRPr lang="en-GB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259" y="570226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71915" y="71291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86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14135"/>
              </p:ext>
            </p:extLst>
          </p:nvPr>
        </p:nvGraphicFramePr>
        <p:xfrm>
          <a:off x="1245029" y="909429"/>
          <a:ext cx="6387738" cy="4158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534">
                  <a:extLst>
                    <a:ext uri="{9D8B030D-6E8A-4147-A177-3AD203B41FA5}">
                      <a16:colId xmlns:a16="http://schemas.microsoft.com/office/drawing/2014/main" val="469721374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2381301211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4059377862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103967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M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+mn-lt"/>
                        </a:rPr>
                        <a:t>HTh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E8B9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+mn-lt"/>
                        </a:rPr>
                        <a:t>TTh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+mn-lt"/>
                        </a:rPr>
                        <a:t>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3119028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223461" y="2146199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3290233" y="2146199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7</a:t>
            </a:r>
            <a:endParaRPr lang="en-GB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5171290" y="2146199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6083370" y="2146199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6964378" y="2146199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21802" y="2780365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59" name="TextBox 58"/>
          <p:cNvSpPr txBox="1"/>
          <p:nvPr/>
        </p:nvSpPr>
        <p:spPr>
          <a:xfrm>
            <a:off x="2445135" y="2780365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65" name="TextBox 64"/>
          <p:cNvSpPr txBox="1"/>
          <p:nvPr/>
        </p:nvSpPr>
        <p:spPr>
          <a:xfrm>
            <a:off x="3288574" y="2780365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66" name="TextBox 65"/>
          <p:cNvSpPr txBox="1"/>
          <p:nvPr/>
        </p:nvSpPr>
        <p:spPr>
          <a:xfrm>
            <a:off x="5169631" y="2780365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67" name="TextBox 66"/>
          <p:cNvSpPr txBox="1"/>
          <p:nvPr/>
        </p:nvSpPr>
        <p:spPr>
          <a:xfrm>
            <a:off x="6081711" y="2780365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68" name="TextBox 67"/>
          <p:cNvSpPr txBox="1"/>
          <p:nvPr/>
        </p:nvSpPr>
        <p:spPr>
          <a:xfrm>
            <a:off x="6962719" y="2780365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70" name="Oval 69"/>
          <p:cNvSpPr/>
          <p:nvPr/>
        </p:nvSpPr>
        <p:spPr>
          <a:xfrm>
            <a:off x="2184227" y="880971"/>
            <a:ext cx="851506" cy="384596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45135" y="2146199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0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417733" y="5199957"/>
            <a:ext cx="1262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73,421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480722" y="5199957"/>
                <a:ext cx="12623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722" y="5199957"/>
                <a:ext cx="126230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585698" y="5199957"/>
            <a:ext cx="1851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132,812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44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59" grpId="0"/>
      <p:bldP spid="59" grpId="2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70" grpId="0" animBg="1"/>
      <p:bldP spid="70" grpId="1" animBg="1"/>
      <p:bldP spid="71" grpId="0"/>
      <p:bldP spid="2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58852"/>
              </p:ext>
            </p:extLst>
          </p:nvPr>
        </p:nvGraphicFramePr>
        <p:xfrm>
          <a:off x="1245029" y="1155091"/>
          <a:ext cx="6387738" cy="4158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534">
                  <a:extLst>
                    <a:ext uri="{9D8B030D-6E8A-4147-A177-3AD203B41FA5}">
                      <a16:colId xmlns:a16="http://schemas.microsoft.com/office/drawing/2014/main" val="469721374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2381301211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4059377862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912534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103967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M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+mn-lt"/>
                        </a:rPr>
                        <a:t>HTh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E8B9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+mn-lt"/>
                        </a:rPr>
                        <a:t>TTh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+mn-lt"/>
                        </a:rPr>
                        <a:t>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3119028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65" name="Pictur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259" y="379154"/>
            <a:ext cx="747045" cy="7470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571915" y="52184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08499" y="5445619"/>
            <a:ext cx="157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212,731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585698" y="5445619"/>
            <a:ext cx="1851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233,814</a:t>
            </a:r>
            <a:endParaRPr lang="en-GB" sz="2800" dirty="0"/>
          </a:p>
        </p:txBody>
      </p:sp>
      <p:sp>
        <p:nvSpPr>
          <p:cNvPr id="30" name="Oval 29"/>
          <p:cNvSpPr/>
          <p:nvPr/>
        </p:nvSpPr>
        <p:spPr>
          <a:xfrm>
            <a:off x="3748449" y="5477865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223461" y="2391861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17529" y="2391861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1290" y="2391861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3370" y="2391861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64378" y="2391861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21802" y="3026027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2445135" y="3026027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15870" y="3026027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5169631" y="3026027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6081711" y="3026027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6962719" y="3026027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2445135" y="2391861"/>
            <a:ext cx="49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67" name="Oval 66"/>
          <p:cNvSpPr/>
          <p:nvPr/>
        </p:nvSpPr>
        <p:spPr>
          <a:xfrm>
            <a:off x="2184227" y="1126633"/>
            <a:ext cx="851506" cy="384596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3112286" y="1116185"/>
            <a:ext cx="851506" cy="384596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405436" y="5443889"/>
                <a:ext cx="11940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436" y="5443889"/>
                <a:ext cx="119409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1407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4" grpId="1"/>
      <p:bldP spid="34" grpId="2"/>
      <p:bldP spid="35" grpId="0"/>
      <p:bldP spid="37" grpId="0"/>
      <p:bldP spid="39" grpId="0"/>
      <p:bldP spid="40" grpId="0"/>
      <p:bldP spid="41" grpId="0"/>
      <p:bldP spid="41" grpId="1"/>
      <p:bldP spid="42" grpId="0"/>
      <p:bldP spid="42" grpId="1"/>
      <p:bldP spid="42" grpId="2"/>
      <p:bldP spid="43" grpId="0"/>
      <p:bldP spid="44" grpId="0"/>
      <p:bldP spid="49" grpId="0"/>
      <p:bldP spid="51" grpId="0"/>
      <p:bldP spid="51" grpId="1"/>
      <p:bldP spid="67" grpId="0" animBg="1"/>
      <p:bldP spid="67" grpId="1" animBg="1"/>
      <p:bldP spid="68" grpId="0" animBg="1"/>
      <p:bldP spid="68" grpId="1" animBg="1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48223" y="2230906"/>
            <a:ext cx="7870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What could the missing digits be?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259" y="570226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32585" y="71291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936606" y="3176625"/>
            <a:ext cx="108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127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955810" y="3284075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413071" y="3176626"/>
            <a:ext cx="108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_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651972" y="3275416"/>
                <a:ext cx="11940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972" y="3275416"/>
                <a:ext cx="119409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0356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9.5|4|7.3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.3|13.7|5.5|11.6|6.7|6.9|1.7|2.4|1.9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.4|5.1|7.1|8.5|6.6|3.3|4.7|0.6|1.7|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2.1|2.1|1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4|2.7|7.4|7|11.1|10.9|6|1.8|1.7|1.5|1.4|1.7|5|7.7|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5.1|1.1|2.5|0.8|2.6|2.8|2.7|0.8|2.7|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.1|1.9|10.5|4.4|1.9|3.9|5.1|2.4|4.2|1|8.5|1.7|8.4|2|8.8|9.8|8.7|1|4.5|1.3|1.3|2.4|4.8|3.2|6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2d4c35-b548-4432-90ae-af4376e1c4b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5227</TotalTime>
  <Words>259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Berlin Sans FB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296</cp:revision>
  <dcterms:created xsi:type="dcterms:W3CDTF">2019-07-05T11:02:13Z</dcterms:created>
  <dcterms:modified xsi:type="dcterms:W3CDTF">2020-08-28T12:04:26Z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