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slideLayouts/slideLayout10.xml" ContentType="application/vnd.openxmlformats-officedocument.presentationml.slideLayout+xml"/>
  <Override PartName="/ppt/theme/theme8.xml" ContentType="application/vnd.openxmlformats-officedocument.theme+xml"/>
  <Override PartName="/ppt/slideLayouts/slideLayout11.xml" ContentType="application/vnd.openxmlformats-officedocument.presentationml.slideLayout+xml"/>
  <Override PartName="/ppt/theme/theme9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10.xml" ContentType="application/vnd.openxmlformats-officedocument.theme+xml"/>
  <Override PartName="/ppt/slideLayouts/slideLayout23.xml" ContentType="application/vnd.openxmlformats-officedocument.presentationml.slideLayout+xml"/>
  <Override PartName="/ppt/theme/theme1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1" r:id="rId4"/>
    <p:sldMasterId id="2147483674" r:id="rId5"/>
    <p:sldMasterId id="2147483676" r:id="rId6"/>
    <p:sldMasterId id="2147483678" r:id="rId7"/>
    <p:sldMasterId id="2147483680" r:id="rId8"/>
    <p:sldMasterId id="2147483682" r:id="rId9"/>
    <p:sldMasterId id="2147483685" r:id="rId10"/>
    <p:sldMasterId id="2147483650" r:id="rId11"/>
    <p:sldMasterId id="2147483652" r:id="rId12"/>
    <p:sldMasterId id="2147483654" r:id="rId13"/>
    <p:sldMasterId id="2147483666" r:id="rId14"/>
    <p:sldMasterId id="2147483668" r:id="rId15"/>
  </p:sldMasterIdLst>
  <p:notesMasterIdLst>
    <p:notesMasterId r:id="rId30"/>
  </p:notesMasterIdLst>
  <p:sldIdLst>
    <p:sldId id="321" r:id="rId16"/>
    <p:sldId id="322" r:id="rId17"/>
    <p:sldId id="260" r:id="rId18"/>
    <p:sldId id="326" r:id="rId19"/>
    <p:sldId id="323" r:id="rId20"/>
    <p:sldId id="308" r:id="rId21"/>
    <p:sldId id="316" r:id="rId22"/>
    <p:sldId id="317" r:id="rId23"/>
    <p:sldId id="319" r:id="rId24"/>
    <p:sldId id="324" r:id="rId25"/>
    <p:sldId id="315" r:id="rId26"/>
    <p:sldId id="313" r:id="rId27"/>
    <p:sldId id="320" r:id="rId28"/>
    <p:sldId id="32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94"/>
  </p:normalViewPr>
  <p:slideViewPr>
    <p:cSldViewPr snapToGrid="0" snapToObjects="1">
      <p:cViewPr varScale="1">
        <p:scale>
          <a:sx n="70" d="100"/>
          <a:sy n="70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0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slide" Target="slides/slide6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Master" Target="slideMasters/slideMaster9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.xml"/><Relationship Id="rId20" Type="http://schemas.openxmlformats.org/officeDocument/2006/relationships/slide" Target="slides/slide5.xml"/><Relationship Id="rId29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Master" Target="slideMasters/slideMaster12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Master" Target="slideMasters/slideMaster11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Master" Target="slideMasters/slideMaster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E4B4D-D867-492E-97B2-A4C94167F287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63A521-224D-4C95-824A-3CEFF92EB9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8429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557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5403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945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562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334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15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773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4644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87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560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5335E50-1930-44E5-9B14-893AFBD95C69}" type="datetimeFigureOut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04/09/2020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08BBDC2-4ED5-4A8D-A28C-1B3F6D2413F0}" type="slidenum">
              <a:rPr kumimoji="0" lang="en-GB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44501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09266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6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45335E50-1930-44E5-9B14-893AFBD95C69}" type="datetimeFigureOut">
              <a:rPr lang="en-GB" smtClean="0"/>
              <a:t>04/09/2020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108BBDC2-4ED5-4A8D-A28C-1B3F6D2413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34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46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5910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04/09/2020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43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81412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355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3686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87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437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0279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813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23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theme" Target="../theme/theme1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10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879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4792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25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4262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771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+mn-cs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468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113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980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1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59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83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Y5_SP_B3_PP13.jpg">
            <a:extLst>
              <a:ext uri="{FF2B5EF4-FFF2-40B4-BE49-F238E27FC236}">
                <a16:creationId xmlns:a16="http://schemas.microsoft.com/office/drawing/2014/main" id="{E95FB4EA-75B8-F24A-A499-2ACE9F9705C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3599"/>
            <a:ext cx="9144000" cy="6464401"/>
          </a:xfrm>
          <a:prstGeom prst="rect">
            <a:avLst/>
          </a:prstGeom>
        </p:spPr>
      </p:pic>
      <p:pic>
        <p:nvPicPr>
          <p:cNvPr id="7" name="Picture 6" descr="Y5_SP_B3_PP13.jpg">
            <a:extLst>
              <a:ext uri="{FF2B5EF4-FFF2-40B4-BE49-F238E27FC236}">
                <a16:creationId xmlns:a16="http://schemas.microsoft.com/office/drawing/2014/main" id="{251B3F75-D21C-0C4E-A1CC-4B8DDEF085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46440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770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8368" y="2180115"/>
            <a:ext cx="6383065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931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questions 1 - 4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6486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92798" y="608785"/>
            <a:ext cx="73685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Which numbers round to 90,000 when rounded to the nearest 10,000?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26893" y="2710816"/>
            <a:ext cx="14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79,985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366943" y="3841619"/>
            <a:ext cx="14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85,000</a:t>
            </a:r>
            <a:endParaRPr lang="en-GB" sz="3200" dirty="0">
              <a:latin typeface="Calibri" panose="020F050202020403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7657" y="1680971"/>
            <a:ext cx="747045" cy="7470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02723" y="1823661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26893" y="4972422"/>
            <a:ext cx="14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94,935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09195" y="2710816"/>
            <a:ext cx="14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99,999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3229468" y="3711835"/>
            <a:ext cx="1548312" cy="83293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5216626" y="4811753"/>
            <a:ext cx="1548312" cy="832937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32580" y="3172371"/>
            <a:ext cx="145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80,000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91083" y="4972422"/>
            <a:ext cx="14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8,733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22843" y="5582200"/>
            <a:ext cx="145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10,000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381899" y="3172371"/>
            <a:ext cx="145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100,000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421603" y="4490685"/>
            <a:ext cx="145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90,000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39339" y="5582200"/>
            <a:ext cx="1451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90,000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6588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29" grpId="0"/>
      <p:bldP spid="32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ular Callout 2"/>
          <p:cNvSpPr/>
          <p:nvPr/>
        </p:nvSpPr>
        <p:spPr>
          <a:xfrm>
            <a:off x="3038795" y="672804"/>
            <a:ext cx="4766411" cy="1349620"/>
          </a:xfrm>
          <a:prstGeom prst="wedgeRoundRectCallout">
            <a:avLst>
              <a:gd name="adj1" fmla="val -66817"/>
              <a:gd name="adj2" fmla="val 16137"/>
              <a:gd name="adj3" fmla="val 16667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My number is 20,000 when I round it to the nearest 10,000</a:t>
            </a:r>
            <a:endParaRPr lang="en-GB" sz="2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709201" y="4348297"/>
            <a:ext cx="7147204" cy="606183"/>
            <a:chOff x="224018" y="4244808"/>
            <a:chExt cx="7769347" cy="658949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24018" y="4560962"/>
              <a:ext cx="7769347" cy="2801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224018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999407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977906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774796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325574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550185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4100963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876352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651741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6427130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7202519" y="4244808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680525" y="4915026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alibri" panose="020F0502020204030204" pitchFamily="34" charset="0"/>
              </a:rPr>
              <a:t>20,000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7925" y="2164371"/>
            <a:ext cx="78851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latin typeface="Calibri" panose="020F0502020204030204" pitchFamily="34" charset="0"/>
              </a:rPr>
              <a:t>What is the greatest number Alex could be thinking of?</a:t>
            </a:r>
            <a:endParaRPr lang="en-GB" sz="2600" dirty="0">
              <a:latin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393510" y="3852854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21,000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116922" y="4915026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22,000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818205" y="3852854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23,000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519601" y="4915026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24,000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005614" y="3852854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25,000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956560" y="3852854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19,000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253022" y="4915026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18,000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531866" y="3852854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17,000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831398" y="4915026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16,000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04209" y="3852854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15,000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975064" y="2878483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25,000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38954" y="2830435"/>
            <a:ext cx="747045" cy="747045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5214020" y="2928541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  <p:pic>
        <p:nvPicPr>
          <p:cNvPr id="41" name="Picture 4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74562" y="517933"/>
            <a:ext cx="1119273" cy="1527655"/>
          </a:xfrm>
          <a:prstGeom prst="rect">
            <a:avLst/>
          </a:prstGeom>
        </p:spPr>
      </p:pic>
      <p:sp>
        <p:nvSpPr>
          <p:cNvPr id="42" name="Rectangle 41"/>
          <p:cNvSpPr/>
          <p:nvPr/>
        </p:nvSpPr>
        <p:spPr>
          <a:xfrm>
            <a:off x="2807220" y="2948107"/>
            <a:ext cx="238125" cy="4048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023458" y="2866986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24,999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536640" y="3852854"/>
            <a:ext cx="951550" cy="46166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ounded Rectangle 39"/>
          <p:cNvSpPr/>
          <p:nvPr/>
        </p:nvSpPr>
        <p:spPr>
          <a:xfrm>
            <a:off x="5226515" y="4954480"/>
            <a:ext cx="951550" cy="46166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936135" y="3839649"/>
            <a:ext cx="951550" cy="46166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6641289" y="4963271"/>
            <a:ext cx="951550" cy="46166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ounded Rectangle 45"/>
          <p:cNvSpPr/>
          <p:nvPr/>
        </p:nvSpPr>
        <p:spPr>
          <a:xfrm>
            <a:off x="7143504" y="3827890"/>
            <a:ext cx="951550" cy="461665"/>
          </a:xfrm>
          <a:prstGeom prst="round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851008" y="5569376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24,999</a:t>
            </a:r>
            <a:endParaRPr lang="en-GB" sz="2400" dirty="0">
              <a:latin typeface="Calibri" panose="020F0502020204030204" pitchFamily="34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736486" y="4686469"/>
            <a:ext cx="68720" cy="98090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45386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6" grpId="0"/>
      <p:bldP spid="27" grpId="0"/>
      <p:bldP spid="28" grpId="0"/>
      <p:bldP spid="29" grpId="0"/>
      <p:bldP spid="29" grpId="1"/>
      <p:bldP spid="30" grpId="0"/>
      <p:bldP spid="31" grpId="0"/>
      <p:bldP spid="32" grpId="0"/>
      <p:bldP spid="33" grpId="0"/>
      <p:bldP spid="34" grpId="0"/>
      <p:bldP spid="35" grpId="0"/>
      <p:bldP spid="35" grpId="1"/>
      <p:bldP spid="39" grpId="0"/>
      <p:bldP spid="42" grpId="0" animBg="1"/>
      <p:bldP spid="42" grpId="1" animBg="1"/>
      <p:bldP spid="43" grpId="0"/>
      <p:bldP spid="16" grpId="0" animBg="1"/>
      <p:bldP spid="40" grpId="0" animBg="1"/>
      <p:bldP spid="44" grpId="0" animBg="1"/>
      <p:bldP spid="45" grpId="0" animBg="1"/>
      <p:bldP spid="46" grpId="0" animBg="1"/>
      <p:bldP spid="46" grpId="1" animBg="1"/>
      <p:bldP spid="4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0971" y="-8443"/>
            <a:ext cx="1119273" cy="1527655"/>
          </a:xfrm>
          <a:prstGeom prst="rect">
            <a:avLst/>
          </a:prstGeom>
        </p:spPr>
      </p:pic>
      <p:grpSp>
        <p:nvGrpSpPr>
          <p:cNvPr id="41" name="Group 40"/>
          <p:cNvGrpSpPr/>
          <p:nvPr/>
        </p:nvGrpSpPr>
        <p:grpSpPr>
          <a:xfrm>
            <a:off x="972111" y="4332590"/>
            <a:ext cx="6993958" cy="579730"/>
            <a:chOff x="210370" y="4229626"/>
            <a:chExt cx="7769347" cy="65894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210370" y="4545780"/>
              <a:ext cx="7769347" cy="28014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210370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985759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964258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761148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11926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2536537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4087315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862704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5638093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6413482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188871" y="4229626"/>
              <a:ext cx="7893" cy="658949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856500" y="4883909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atin typeface="Calibri" panose="020F0502020204030204" pitchFamily="34" charset="0"/>
              </a:rPr>
              <a:t>70,000</a:t>
            </a:r>
            <a:endParaRPr lang="en-GB" sz="2400" b="1" dirty="0"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557766" y="383799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71,000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267529" y="4883909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72,000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55165" y="383799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73,000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70209" y="4883909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74,000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128926" y="383799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75,000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134461" y="383799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69,000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485519" y="4883909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68,000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791655" y="383799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67,000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063893" y="4883909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66,000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68466" y="3837990"/>
            <a:ext cx="1216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65,000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92441" y="5427141"/>
            <a:ext cx="608440" cy="6560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3078925" y="5427141"/>
            <a:ext cx="608440" cy="6560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865409" y="5427141"/>
            <a:ext cx="608440" cy="6560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/>
          <p:cNvSpPr/>
          <p:nvPr/>
        </p:nvSpPr>
        <p:spPr>
          <a:xfrm>
            <a:off x="5438375" y="5427141"/>
            <a:ext cx="608440" cy="6560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/>
          <p:cNvSpPr/>
          <p:nvPr/>
        </p:nvSpPr>
        <p:spPr>
          <a:xfrm>
            <a:off x="4651893" y="5427141"/>
            <a:ext cx="608440" cy="65601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624055" y="5723974"/>
            <a:ext cx="14510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,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777382" y="5443888"/>
            <a:ext cx="371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alibri" panose="020F0502020204030204" pitchFamily="34" charset="0"/>
              </a:rPr>
              <a:t>4</a:t>
            </a:r>
            <a:endParaRPr lang="en-GB" sz="3400" dirty="0">
              <a:latin typeface="Calibri" panose="020F0502020204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982856" y="5443888"/>
            <a:ext cx="371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alibri" panose="020F0502020204030204" pitchFamily="34" charset="0"/>
              </a:rPr>
              <a:t>2</a:t>
            </a:r>
            <a:endParaRPr lang="en-GB" sz="3400" dirty="0">
              <a:latin typeface="Calibri" panose="020F0502020204030204" pitchFamily="34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407256" y="5443888"/>
            <a:ext cx="371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alibri" panose="020F0502020204030204" pitchFamily="34" charset="0"/>
              </a:rPr>
              <a:t>6</a:t>
            </a:r>
            <a:endParaRPr lang="en-GB" sz="3400" dirty="0">
              <a:latin typeface="Calibri" panose="020F050202020403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3185395" y="5443888"/>
            <a:ext cx="371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latin typeface="Calibri" panose="020F0502020204030204" pitchFamily="34" charset="0"/>
              </a:rPr>
              <a:t>6</a:t>
            </a:r>
            <a:endParaRPr lang="en-GB" sz="3400" dirty="0">
              <a:latin typeface="Calibri" panose="020F050202020403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576983" y="5445838"/>
            <a:ext cx="371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3</a:t>
            </a:r>
            <a:endParaRPr lang="en-GB" sz="3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224857" y="5427141"/>
            <a:ext cx="37167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9</a:t>
            </a:r>
            <a:endParaRPr lang="en-GB" sz="3400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42" name="Rounded Rectangular Callout 41"/>
          <p:cNvSpPr/>
          <p:nvPr/>
        </p:nvSpPr>
        <p:spPr>
          <a:xfrm>
            <a:off x="1580399" y="336224"/>
            <a:ext cx="4665881" cy="766649"/>
          </a:xfrm>
          <a:prstGeom prst="wedgeRoundRectCallout">
            <a:avLst>
              <a:gd name="adj1" fmla="val -55222"/>
              <a:gd name="adj2" fmla="val 7398"/>
              <a:gd name="adj3" fmla="val 16667"/>
            </a:avLst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r>
              <a:rPr lang="en-GB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Alex is thinking of a number</a:t>
            </a:r>
            <a:endParaRPr lang="en-GB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53912" y="965532"/>
            <a:ext cx="61670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2400" dirty="0">
                <a:latin typeface="Calibri" panose="020F0502020204030204" pitchFamily="34" charset="0"/>
              </a:rPr>
              <a:t>Rounds to 70,000 to the nearest 10,000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44308" y="1453925"/>
            <a:ext cx="7417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Has an odd multiple of 3 as its ones digit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35200" y="1942318"/>
            <a:ext cx="7417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Has 4 tens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35199" y="2430711"/>
            <a:ext cx="74174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Has a tens digit double the hundreds digit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435198" y="2919103"/>
            <a:ext cx="69106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alibri" panose="020F0502020204030204" pitchFamily="34" charset="0"/>
              </a:rPr>
              <a:t>Has the same digit in the ten thousands and thousands places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077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5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 tmFilter="0, 0; .2, .5; .8, .5; 1, 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1" dur="250" autoRev="1" fill="hold"/>
                                        <p:tgtEl>
                                          <p:spTgt spid="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5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 tmFilter="0, 0; .2, .5; .8, .5; 1, 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250" autoRev="1" fill="hold"/>
                                        <p:tgtEl>
                                          <p:spTgt spid="5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 tmFilter="0, 0; .2, .5; .8, .5; 1, 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250" autoRev="1" fill="hold"/>
                                        <p:tgtEl>
                                          <p:spTgt spid="2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27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 tmFilter="0, 0; .2, .5; .8, .5; 1, 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9" dur="250" autoRev="1" fill="hold"/>
                                        <p:tgtEl>
                                          <p:spTgt spid="2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4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6" dur="500" tmFilter="0, 0; .2, .5; .8, .5; 1, 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7" dur="250" autoRev="1" fill="hold"/>
                                        <p:tgtEl>
                                          <p:spTgt spid="5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6" grpId="1"/>
      <p:bldP spid="27" grpId="0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/>
      <p:bldP spid="34" grpId="0"/>
      <p:bldP spid="35" grpId="0"/>
      <p:bldP spid="36" grpId="0"/>
      <p:bldP spid="37" grpId="0"/>
      <p:bldP spid="38" grpId="0"/>
      <p:bldP spid="40" grpId="0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  <p:bldP spid="54" grpId="0"/>
      <p:bldP spid="54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Have a go at the rest of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7680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377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2" y="539496"/>
            <a:ext cx="6890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</a:rPr>
              <a:t>Round 7,443 to the nearest 1,000</a:t>
            </a:r>
          </a:p>
          <a:p>
            <a:pPr marL="514350" indent="-514350">
              <a:buAutoNum type="arabicParenR"/>
            </a:pPr>
            <a:endParaRPr lang="en-GB" sz="2800" dirty="0" smtClean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</a:rPr>
              <a:t>2)	38,000		39,000		_____		_____</a:t>
            </a:r>
          </a:p>
          <a:p>
            <a:pPr marL="514350" indent="-514350">
              <a:buAutoNum type="arabicParenR"/>
            </a:pPr>
            <a:endParaRPr lang="en-GB" sz="2800" dirty="0" smtClean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</a:rPr>
              <a:t>3)	</a:t>
            </a:r>
            <a:r>
              <a:rPr lang="en-GB" sz="2800" dirty="0">
                <a:latin typeface="Calibri" panose="020F0502020204030204" pitchFamily="34" charset="0"/>
              </a:rPr>
              <a:t> _____ </a:t>
            </a:r>
            <a:r>
              <a:rPr lang="en-GB" sz="2800" dirty="0" smtClean="0">
                <a:latin typeface="Calibri" panose="020F0502020204030204" pitchFamily="34" charset="0"/>
              </a:rPr>
              <a:t>		60,000		61,000	</a:t>
            </a:r>
            <a:r>
              <a:rPr lang="en-GB" sz="2800" dirty="0">
                <a:latin typeface="Calibri" panose="020F0502020204030204" pitchFamily="34" charset="0"/>
              </a:rPr>
              <a:t> _____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267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667512" y="539496"/>
            <a:ext cx="689080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arenR"/>
            </a:pPr>
            <a:r>
              <a:rPr lang="en-GB" sz="2800" dirty="0" smtClean="0">
                <a:latin typeface="Calibri" panose="020F0502020204030204" pitchFamily="34" charset="0"/>
              </a:rPr>
              <a:t>Round 7,443 to the nearest 1,000</a:t>
            </a:r>
          </a:p>
          <a:p>
            <a:pPr marL="514350" indent="-514350">
              <a:buAutoNum type="arabicParenR"/>
            </a:pPr>
            <a:endParaRPr lang="en-GB" sz="2800" dirty="0" smtClean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</a:rPr>
              <a:t>2)	38,000		39,000		_____		_____</a:t>
            </a:r>
          </a:p>
          <a:p>
            <a:pPr marL="514350" indent="-514350">
              <a:buAutoNum type="arabicParenR"/>
            </a:pPr>
            <a:endParaRPr lang="en-GB" sz="2800" dirty="0" smtClean="0">
              <a:latin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</a:endParaRPr>
          </a:p>
          <a:p>
            <a:r>
              <a:rPr lang="en-GB" sz="2800" dirty="0" smtClean="0">
                <a:latin typeface="Calibri" panose="020F0502020204030204" pitchFamily="34" charset="0"/>
              </a:rPr>
              <a:t>3)	</a:t>
            </a:r>
            <a:r>
              <a:rPr lang="en-GB" sz="2800" dirty="0">
                <a:latin typeface="Calibri" panose="020F0502020204030204" pitchFamily="34" charset="0"/>
              </a:rPr>
              <a:t> _____ </a:t>
            </a:r>
            <a:r>
              <a:rPr lang="en-GB" sz="2800" dirty="0" smtClean="0">
                <a:latin typeface="Calibri" panose="020F0502020204030204" pitchFamily="34" charset="0"/>
              </a:rPr>
              <a:t>		60,000		61,000	</a:t>
            </a:r>
            <a:r>
              <a:rPr lang="en-GB" sz="2800" dirty="0">
                <a:latin typeface="Calibri" panose="020F0502020204030204" pitchFamily="34" charset="0"/>
              </a:rPr>
              <a:t> _____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20033" y="540166"/>
            <a:ext cx="14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7,000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559748" y="1787394"/>
            <a:ext cx="14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40,000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26993" y="1780599"/>
            <a:ext cx="14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41,000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1009835" y="3057484"/>
            <a:ext cx="14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59,000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045762" y="3057484"/>
            <a:ext cx="14739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62,000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5954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060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Box 4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376" y="2058977"/>
            <a:ext cx="3569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Round to nearest 10</a:t>
            </a:r>
            <a:endParaRPr lang="en-GB" sz="2800" dirty="0">
              <a:latin typeface="Calibri" panose="020F050202020403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401102" y="2335814"/>
            <a:ext cx="83138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17019" y="2058977"/>
            <a:ext cx="247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Ones column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376" y="2867013"/>
            <a:ext cx="39690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Round to nearest 100</a:t>
            </a:r>
            <a:endParaRPr lang="en-GB" sz="2800" dirty="0">
              <a:latin typeface="Calibri" panose="020F0502020204030204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401102" y="3138838"/>
            <a:ext cx="831385" cy="2198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17019" y="2867013"/>
            <a:ext cx="247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Tens column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376" y="3674886"/>
            <a:ext cx="41164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Round to nearest 1,000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17019" y="3674886"/>
            <a:ext cx="3221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Hundreds column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99376" y="4486738"/>
            <a:ext cx="4320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Round to nearest 10,000</a:t>
            </a:r>
            <a:endParaRPr lang="en-GB" sz="2800" dirty="0">
              <a:latin typeface="Calibri" panose="020F0502020204030204" pitchFamily="34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317019" y="4486738"/>
            <a:ext cx="3221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alibri" panose="020F0502020204030204" pitchFamily="34" charset="0"/>
              </a:rPr>
              <a:t>________  column</a:t>
            </a:r>
            <a:endParaRPr lang="en-GB" sz="2800" dirty="0">
              <a:latin typeface="Calibri" panose="020F0502020204030204" pitchFamily="34" charset="0"/>
            </a:endParaRPr>
          </a:p>
        </p:txBody>
      </p:sp>
      <p:cxnSp>
        <p:nvCxnSpPr>
          <p:cNvPr id="85" name="Straight Arrow Connector 84"/>
          <p:cNvCxnSpPr/>
          <p:nvPr/>
        </p:nvCxnSpPr>
        <p:spPr>
          <a:xfrm>
            <a:off x="4401102" y="3938236"/>
            <a:ext cx="83138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>
            <a:off x="4401102" y="4750092"/>
            <a:ext cx="831385" cy="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248779" y="4455789"/>
            <a:ext cx="2479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Thousands</a:t>
            </a:r>
            <a:endParaRPr lang="en-GB" sz="28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pic>
        <p:nvPicPr>
          <p:cNvPr id="88" name="Picture 8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89709" y="1051073"/>
            <a:ext cx="747045" cy="747045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5564775" y="1193763"/>
            <a:ext cx="1826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alibri" panose="020F0502020204030204" pitchFamily="34" charset="0"/>
              </a:rPr>
              <a:t>Have a think</a:t>
            </a:r>
            <a:endParaRPr lang="en-GB" sz="2400" dirty="0"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6522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4" grpId="0"/>
      <p:bldP spid="57" grpId="0"/>
      <p:bldP spid="60" grpId="0"/>
      <p:bldP spid="84" grpId="0"/>
      <p:bldP spid="87" grpId="0"/>
      <p:bldP spid="8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238476" y="736529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80,000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67512" y="745879"/>
            <a:ext cx="6238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Round 84,000 to the nearest 10,000</a:t>
            </a:r>
            <a:endParaRPr lang="en-GB" sz="3200" dirty="0">
              <a:latin typeface="Calibri" panose="020F050202020403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51375" y="3087832"/>
            <a:ext cx="6657316" cy="1029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943482" y="275832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08622" y="274429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594886" y="276299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73762" y="274897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604042" y="273962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938902" y="275364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269182" y="275832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34322" y="277702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99462" y="2772348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264602" y="2786372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6929742" y="2767673"/>
            <a:ext cx="7893" cy="658949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-135586" y="3425408"/>
            <a:ext cx="245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80,000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381745" y="3431297"/>
            <a:ext cx="245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90,000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3611935" y="3403247"/>
            <a:ext cx="0" cy="433616"/>
          </a:xfrm>
          <a:prstGeom prst="straightConnector1">
            <a:avLst/>
          </a:prstGeom>
          <a:ln w="381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384989" y="3836863"/>
            <a:ext cx="245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84,000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943481" y="2419488"/>
            <a:ext cx="6665210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2812986" y="1847266"/>
            <a:ext cx="2453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10,000</a:t>
            </a:r>
            <a:endParaRPr lang="en-GB" sz="2400" dirty="0">
              <a:latin typeface="Calibri" panose="020F050202020403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4674865" y="1843792"/>
            <a:ext cx="22627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10,000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÷ </a:t>
            </a:r>
            <a:r>
              <a:rPr lang="en-GB" sz="2400" dirty="0" smtClean="0">
                <a:latin typeface="Calibri" panose="020F0502020204030204" pitchFamily="34" charset="0"/>
              </a:rPr>
              <a:t>10 </a:t>
            </a:r>
            <a:r>
              <a:rPr lang="en-GB" sz="24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=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490294" y="1834467"/>
            <a:ext cx="1276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1,000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999191" y="2351747"/>
            <a:ext cx="12769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alibri" panose="020F0502020204030204" pitchFamily="34" charset="0"/>
              </a:rPr>
              <a:t>81,000</a:t>
            </a:r>
            <a:endParaRPr lang="en-GB" sz="24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954735" y="2296132"/>
            <a:ext cx="2698144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593911" y="2296132"/>
            <a:ext cx="4028428" cy="0"/>
          </a:xfrm>
          <a:prstGeom prst="straightConnector1">
            <a:avLst/>
          </a:prstGeom>
          <a:ln w="38100"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3188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8" grpId="0"/>
      <p:bldP spid="21" grpId="0"/>
      <p:bldP spid="26" grpId="0"/>
      <p:bldP spid="26" grpId="1"/>
      <p:bldP spid="27" grpId="0"/>
      <p:bldP spid="27" grpId="1"/>
      <p:bldP spid="28" grpId="0"/>
      <p:bldP spid="28" grpId="1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6259615" y="1754603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80,000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42036" y="1762837"/>
            <a:ext cx="6238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latin typeface="Calibri" panose="020F0502020204030204" pitchFamily="34" charset="0"/>
              </a:rPr>
              <a:t>Round 84,000 to the nearest 10,000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050987" y="1844585"/>
            <a:ext cx="238125" cy="4048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0129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739133" y="1485434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50,000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56412" y="865324"/>
            <a:ext cx="6238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Round 45,000 to the nearest 10,000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84424" y="955304"/>
            <a:ext cx="238125" cy="4048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728129" y="3326447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40,000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56412" y="2741221"/>
            <a:ext cx="6238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Round 42,989 to the nearest 10,000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94600" y="2826093"/>
            <a:ext cx="238125" cy="4048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731905" y="5157655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0,000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756412" y="4617118"/>
            <a:ext cx="6238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Calibri" panose="020F0502020204030204" pitchFamily="34" charset="0"/>
              </a:rPr>
              <a:t>Round 3,606 to the nearest 10,000</a:t>
            </a:r>
            <a:endParaRPr lang="en-GB" sz="3200" dirty="0">
              <a:latin typeface="Calibri" panose="020F050202020403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85148" y="4707098"/>
            <a:ext cx="238125" cy="40481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4E6B0A-5D66-794E-AC76-3F54A01194FD}"/>
              </a:ext>
            </a:extLst>
          </p:cNvPr>
          <p:cNvSpPr txBox="1"/>
          <p:nvPr/>
        </p:nvSpPr>
        <p:spPr>
          <a:xfrm>
            <a:off x="5731905" y="5157655"/>
            <a:ext cx="24538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 smtClean="0">
                <a:solidFill>
                  <a:schemeClr val="accent1"/>
                </a:solidFill>
                <a:latin typeface="Calibri" panose="020F0502020204030204" pitchFamily="34" charset="0"/>
              </a:rPr>
              <a:t>0</a:t>
            </a:r>
            <a:endParaRPr lang="en-GB" sz="3200" dirty="0">
              <a:solidFill>
                <a:schemeClr val="accent1"/>
              </a:solidFill>
              <a:latin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5942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/>
      <p:bldP spid="9" grpId="0" animBg="1"/>
      <p:bldP spid="10" grpId="0"/>
      <p:bldP spid="10" grpId="1"/>
      <p:bldP spid="12" grpId="0" animBg="1"/>
      <p:bldP spid="1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4|10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8|1.1|8.8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2|12.9|2.2|4.1|2|13.5|4.2|0.8|3.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4|5.3|4.1|3.4|1.7|4.5|3.5|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5|19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1.3|6.4|10.4|7.5|9|6.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6|6.9|10.4|16.7|8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8|5.9|24.6|3.3|6.4|8.5|11.6|7.8|11.4|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|3.6|3.3|2.2|3.2|9.4|5.2|4.3|7.6|1.5|3.5|20.6|4.9|6.3|13.5|7.9|5.2|4.9|2.3|16.5|3.9|5.1"/>
</p:tagLst>
</file>

<file path=ppt/theme/theme1.xml><?xml version="1.0" encoding="utf-8"?>
<a:theme xmlns:a="http://schemas.openxmlformats.org/drawingml/2006/main" name="1_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9" ma:contentTypeDescription="Create a new document." ma:contentTypeScope="" ma:versionID="b2c766a94e95002ac4288712d4fa69c8">
  <xsd:schema xmlns:xsd="http://www.w3.org/2001/XMLSchema" xmlns:xs="http://www.w3.org/2001/XMLSchema" xmlns:p="http://schemas.microsoft.com/office/2006/metadata/properties" xmlns:ns3="522d4c35-b548-4432-90ae-af4376e1c4b4" targetNamespace="http://schemas.microsoft.com/office/2006/metadata/properties" ma:root="true" ma:fieldsID="7178f4fb24cd49e559b70803ab372ab1" ns3:_="">
    <xsd:import namespace="522d4c35-b548-4432-90ae-af4376e1c4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88CE80F-79C8-4ACB-AE0C-BBDDC86F6C9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1727757-3061-47D3-99FD-9493F136DC43}">
  <ds:schemaRefs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purl.org/dc/dcmitype/"/>
    <ds:schemaRef ds:uri="522d4c35-b548-4432-90ae-af4376e1c4b4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2867</TotalTime>
  <Words>243</Words>
  <Application>Microsoft Office PowerPoint</Application>
  <PresentationFormat>On-screen Show (4:3)</PresentationFormat>
  <Paragraphs>102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12</vt:i4>
      </vt:variant>
      <vt:variant>
        <vt:lpstr>Slide Titles</vt:lpstr>
      </vt:variant>
      <vt:variant>
        <vt:i4>14</vt:i4>
      </vt:variant>
    </vt:vector>
  </HeadingPairs>
  <TitlesOfParts>
    <vt:vector size="32" baseType="lpstr">
      <vt:lpstr>Arial</vt:lpstr>
      <vt:lpstr>Calibri</vt:lpstr>
      <vt:lpstr>Calibri Light</vt:lpstr>
      <vt:lpstr>Cambria Math</vt:lpstr>
      <vt:lpstr>Comic Sans MS</vt:lpstr>
      <vt:lpstr>KG Primary Penmanship</vt:lpstr>
      <vt:lpstr>1_Title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Custom Design</vt:lpstr>
      <vt:lpstr>1_Custom Design</vt:lpstr>
      <vt:lpstr>2_Custom Design</vt:lpstr>
      <vt:lpstr>3_Custom Design</vt:lpstr>
      <vt:lpstr>Title slide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1 - 4 on the worksheet</vt:lpstr>
      <vt:lpstr>PowerPoint Presentation</vt:lpstr>
      <vt:lpstr>PowerPoint Presentation</vt:lpstr>
      <vt:lpstr>PowerPoint Presentation</vt:lpstr>
      <vt:lpstr>Have a go at the rest of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301</cp:revision>
  <dcterms:created xsi:type="dcterms:W3CDTF">2019-07-05T11:02:13Z</dcterms:created>
  <dcterms:modified xsi:type="dcterms:W3CDTF">2020-09-04T11:00:49Z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