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theme/theme15.xml" ContentType="application/vnd.openxmlformats-officedocument.theme+xml"/>
  <Override PartName="/ppt/slideLayouts/slideLayout2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82" r:id="rId5"/>
    <p:sldMasterId id="2147483684" r:id="rId6"/>
    <p:sldMasterId id="2147483686" r:id="rId7"/>
    <p:sldMasterId id="2147483688" r:id="rId8"/>
    <p:sldMasterId id="2147483690" r:id="rId9"/>
    <p:sldMasterId id="2147483693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  <p:sldMasterId id="2147483677" r:id="rId19"/>
  </p:sldMasterIdLst>
  <p:notesMasterIdLst>
    <p:notesMasterId r:id="rId37"/>
  </p:notesMasterIdLst>
  <p:sldIdLst>
    <p:sldId id="308" r:id="rId20"/>
    <p:sldId id="309" r:id="rId21"/>
    <p:sldId id="310" r:id="rId22"/>
    <p:sldId id="295" r:id="rId23"/>
    <p:sldId id="311" r:id="rId24"/>
    <p:sldId id="279" r:id="rId25"/>
    <p:sldId id="300" r:id="rId26"/>
    <p:sldId id="301" r:id="rId27"/>
    <p:sldId id="302" r:id="rId28"/>
    <p:sldId id="303" r:id="rId29"/>
    <p:sldId id="312" r:id="rId30"/>
    <p:sldId id="278" r:id="rId31"/>
    <p:sldId id="306" r:id="rId32"/>
    <p:sldId id="313" r:id="rId33"/>
    <p:sldId id="284" r:id="rId34"/>
    <p:sldId id="307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90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04/09/2020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08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76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39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2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5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30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19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38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68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13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6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67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49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86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4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1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2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6.png"/><Relationship Id="rId3" Type="http://schemas.openxmlformats.org/officeDocument/2006/relationships/audio" Target="../media/media1.m4a"/><Relationship Id="rId7" Type="http://schemas.openxmlformats.org/officeDocument/2006/relationships/image" Target="../media/image23.png"/><Relationship Id="rId12" Type="http://schemas.openxmlformats.org/officeDocument/2006/relationships/image" Target="../media/image15.png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0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810"/>
            <a:ext cx="6431837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772407" y="5499525"/>
            <a:ext cx="133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36,847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058233" y="5490662"/>
                <a:ext cx="2717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 smtClean="0"/>
                  <a:t>300</a:t>
                </a:r>
                <a:endParaRPr lang="en-GB" sz="32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33" y="5490662"/>
                <a:ext cx="2717075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3727719"/>
            <a:ext cx="602924" cy="588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63084" y="5490662"/>
                <a:ext cx="221671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 smtClean="0"/>
                  <a:t>37,147</a:t>
                </a:r>
                <a:endParaRPr lang="en-GB" sz="32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084" y="5490662"/>
                <a:ext cx="2216716" cy="861774"/>
              </a:xfrm>
              <a:prstGeom prst="rect">
                <a:avLst/>
              </a:prstGeom>
              <a:blipFill>
                <a:blip r:embed="rId7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842" y="4909877"/>
            <a:ext cx="1074792" cy="1466944"/>
          </a:xfrm>
          <a:prstGeom prst="rect">
            <a:avLst/>
          </a:prstGeom>
        </p:spPr>
      </p:pic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31714"/>
              </p:ext>
            </p:extLst>
          </p:nvPr>
        </p:nvGraphicFramePr>
        <p:xfrm>
          <a:off x="1267095" y="1378695"/>
          <a:ext cx="6387740" cy="38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548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O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039784"/>
            <a:ext cx="602924" cy="58807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611108"/>
            <a:ext cx="602924" cy="58807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3154403"/>
            <a:ext cx="602924" cy="58807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039784"/>
            <a:ext cx="602924" cy="58807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611108"/>
            <a:ext cx="602924" cy="58807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611108"/>
            <a:ext cx="602924" cy="58807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3154403"/>
            <a:ext cx="602924" cy="58807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039784"/>
            <a:ext cx="602924" cy="58807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3154403"/>
            <a:ext cx="602924" cy="58807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039784"/>
            <a:ext cx="561662" cy="5478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039784"/>
            <a:ext cx="561662" cy="5478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611110"/>
            <a:ext cx="561662" cy="5478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611110"/>
            <a:ext cx="561662" cy="5478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3154405"/>
            <a:ext cx="561662" cy="5478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3154405"/>
            <a:ext cx="561662" cy="5478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3741808"/>
            <a:ext cx="561662" cy="54782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3741808"/>
            <a:ext cx="561662" cy="54782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4239372"/>
            <a:ext cx="561662" cy="54782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61" y="4239372"/>
            <a:ext cx="561662" cy="54782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4735513"/>
            <a:ext cx="561662" cy="54782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7" y="2039786"/>
            <a:ext cx="585751" cy="5713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039786"/>
            <a:ext cx="585751" cy="5713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7" y="2611110"/>
            <a:ext cx="585751" cy="5713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611110"/>
            <a:ext cx="585751" cy="57132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039786"/>
            <a:ext cx="564684" cy="5507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039786"/>
            <a:ext cx="564684" cy="5507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611110"/>
            <a:ext cx="564684" cy="5507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611110"/>
            <a:ext cx="564684" cy="55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3154405"/>
            <a:ext cx="564684" cy="5507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3154405"/>
            <a:ext cx="564684" cy="5507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3714688"/>
            <a:ext cx="564684" cy="550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12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033 -0.3923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2" grpId="0"/>
      <p:bldP spid="70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1 - 3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81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50604"/>
              </p:ext>
            </p:extLst>
          </p:nvPr>
        </p:nvGraphicFramePr>
        <p:xfrm>
          <a:off x="2004931" y="1397000"/>
          <a:ext cx="485067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886">
                  <a:extLst>
                    <a:ext uri="{9D8B030D-6E8A-4147-A177-3AD203B41FA5}">
                      <a16:colId xmlns:a16="http://schemas.microsoft.com/office/drawing/2014/main" val="1347249129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3123080216"/>
                    </a:ext>
                  </a:extLst>
                </a:gridCol>
              </a:tblGrid>
              <a:tr h="503283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49,532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49565"/>
                  </a:ext>
                </a:extLst>
              </a:tr>
              <a:tr h="50328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49,000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069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17029" y="1970465"/>
            <a:ext cx="101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7029" y="1970465"/>
            <a:ext cx="101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</a:rPr>
              <a:t>532</a:t>
            </a: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44115"/>
              </p:ext>
            </p:extLst>
          </p:nvPr>
        </p:nvGraphicFramePr>
        <p:xfrm>
          <a:off x="2004931" y="3548017"/>
          <a:ext cx="485067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726">
                  <a:extLst>
                    <a:ext uri="{9D8B030D-6E8A-4147-A177-3AD203B41FA5}">
                      <a16:colId xmlns:a16="http://schemas.microsoft.com/office/drawing/2014/main" val="1347249129"/>
                    </a:ext>
                  </a:extLst>
                </a:gridCol>
                <a:gridCol w="1107948">
                  <a:extLst>
                    <a:ext uri="{9D8B030D-6E8A-4147-A177-3AD203B41FA5}">
                      <a16:colId xmlns:a16="http://schemas.microsoft.com/office/drawing/2014/main" val="3123080216"/>
                    </a:ext>
                  </a:extLst>
                </a:gridCol>
              </a:tblGrid>
              <a:tr h="503283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58,501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49565"/>
                  </a:ext>
                </a:extLst>
              </a:tr>
              <a:tr h="50328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500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0692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48743" y="4121482"/>
            <a:ext cx="101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350622" y="4121481"/>
            <a:ext cx="141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</a:rPr>
              <a:t>58,001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20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1"/>
      <p:bldP spid="25" grpId="0"/>
      <p:bldP spid="25" grpId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33587"/>
              </p:ext>
            </p:extLst>
          </p:nvPr>
        </p:nvGraphicFramePr>
        <p:xfrm>
          <a:off x="2004931" y="1397000"/>
          <a:ext cx="485067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246">
                  <a:extLst>
                    <a:ext uri="{9D8B030D-6E8A-4147-A177-3AD203B41FA5}">
                      <a16:colId xmlns:a16="http://schemas.microsoft.com/office/drawing/2014/main" val="134724912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94888707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568579778"/>
                    </a:ext>
                  </a:extLst>
                </a:gridCol>
                <a:gridCol w="585435">
                  <a:extLst>
                    <a:ext uri="{9D8B030D-6E8A-4147-A177-3AD203B41FA5}">
                      <a16:colId xmlns:a16="http://schemas.microsoft.com/office/drawing/2014/main" val="3123080216"/>
                    </a:ext>
                  </a:extLst>
                </a:gridCol>
              </a:tblGrid>
              <a:tr h="503283">
                <a:tc gridSpan="4"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14,670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49565"/>
                  </a:ext>
                </a:extLst>
              </a:tr>
              <a:tr h="50328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12,000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069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74449" y="1970465"/>
            <a:ext cx="101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70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381857" y="1979926"/>
            <a:ext cx="88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</a:rPr>
              <a:t>600</a:t>
            </a:r>
            <a:endParaRPr lang="en-GB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47530"/>
              </p:ext>
            </p:extLst>
          </p:nvPr>
        </p:nvGraphicFramePr>
        <p:xfrm>
          <a:off x="2004931" y="3548017"/>
          <a:ext cx="485067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52">
                  <a:extLst>
                    <a:ext uri="{9D8B030D-6E8A-4147-A177-3AD203B41FA5}">
                      <a16:colId xmlns:a16="http://schemas.microsoft.com/office/drawing/2014/main" val="134724912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475776970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1301784284"/>
                    </a:ext>
                  </a:extLst>
                </a:gridCol>
                <a:gridCol w="1395331">
                  <a:extLst>
                    <a:ext uri="{9D8B030D-6E8A-4147-A177-3AD203B41FA5}">
                      <a16:colId xmlns:a16="http://schemas.microsoft.com/office/drawing/2014/main" val="3123080216"/>
                    </a:ext>
                  </a:extLst>
                </a:gridCol>
              </a:tblGrid>
              <a:tr h="503283">
                <a:tc gridSpan="4"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80,665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949565"/>
                  </a:ext>
                </a:extLst>
              </a:tr>
              <a:tr h="50328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660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10,000</a:t>
                      </a:r>
                      <a:endParaRPr lang="en-GB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06920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57840" y="4121482"/>
            <a:ext cx="88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172058" y="1970465"/>
            <a:ext cx="1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</a:rPr>
              <a:t>2,000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6166" y="1970465"/>
            <a:ext cx="61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511042" y="1951543"/>
            <a:ext cx="67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172058" y="4121482"/>
            <a:ext cx="88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2104" y="4112048"/>
            <a:ext cx="169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</a:rPr>
              <a:t>70,000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4931" y="4121482"/>
            <a:ext cx="56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1"/>
                </a:solidFill>
              </a:rPr>
              <a:t>5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573240"/>
            <a:ext cx="747045" cy="7470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23742" y="72796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29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9" grpId="0"/>
      <p:bldP spid="10" grpId="0"/>
      <p:bldP spid="11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4 - 6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8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35476"/>
              </p:ext>
            </p:extLst>
          </p:nvPr>
        </p:nvGraphicFramePr>
        <p:xfrm>
          <a:off x="1304118" y="2250849"/>
          <a:ext cx="62523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03989" y="2826849"/>
            <a:ext cx="1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40,000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2766" y="2826849"/>
            <a:ext cx="1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  <a:r>
              <a:rPr lang="en-GB" sz="2800" dirty="0" smtClean="0"/>
              <a:t>0,000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0077" y="3752505"/>
            <a:ext cx="669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Difference between the start and end of the number line is 10,000 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70077" y="4661644"/>
            <a:ext cx="669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There are 10 intervals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0076" y="5201451"/>
                <a:ext cx="6698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10,000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 smtClean="0"/>
                  <a:t> 10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 smtClean="0"/>
                  <a:t> 1,000</a:t>
                </a:r>
                <a:endParaRPr lang="en-GB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76" y="5201451"/>
                <a:ext cx="6698077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3803596" y="1343857"/>
            <a:ext cx="0" cy="695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58884" y="1343857"/>
            <a:ext cx="0" cy="695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30505" y="872370"/>
            <a:ext cx="1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44,000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8474" y="2744977"/>
            <a:ext cx="1200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47,000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953277" y="2744977"/>
            <a:ext cx="1200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48,000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58755" y="872370"/>
            <a:ext cx="1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47,500</a:t>
            </a:r>
            <a:endParaRPr lang="en-GB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02491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28647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54803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80959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07115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33271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59427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85583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311739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937895" y="2392065"/>
            <a:ext cx="6120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304118" y="2084980"/>
            <a:ext cx="626288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26484" y="1667919"/>
            <a:ext cx="11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10,000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23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3" grpId="0" build="allAtOnce"/>
      <p:bldP spid="24" grpId="0" build="allAtOnce"/>
      <p:bldP spid="27" grpId="0"/>
      <p:bldP spid="28" grpId="0"/>
      <p:bldP spid="29" grpId="0"/>
      <p:bldP spid="30" grpId="0"/>
      <p:bldP spid="40" grpId="0"/>
      <p:bldP spid="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91304"/>
              </p:ext>
            </p:extLst>
          </p:nvPr>
        </p:nvGraphicFramePr>
        <p:xfrm>
          <a:off x="1340310" y="2995442"/>
          <a:ext cx="62523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00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51442" y="3571442"/>
            <a:ext cx="1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  <a:r>
              <a:rPr lang="en-GB" sz="2800" dirty="0" smtClean="0"/>
              <a:t>0,000</a:t>
            </a:r>
            <a:endParaRPr lang="en-GB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814761" y="3579918"/>
            <a:ext cx="1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70,000</a:t>
            </a:r>
            <a:endParaRPr lang="en-GB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67512" y="1048589"/>
            <a:ext cx="752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Estimate where 62,000 would be on the number line.</a:t>
            </a:r>
            <a:endParaRPr lang="en-GB" sz="2400" dirty="0"/>
          </a:p>
        </p:txBody>
      </p:sp>
      <p:cxnSp>
        <p:nvCxnSpPr>
          <p:cNvPr id="3" name="Straight Connector 2"/>
          <p:cNvCxnSpPr>
            <a:stCxn id="25" idx="0"/>
            <a:endCxn id="25" idx="2"/>
          </p:cNvCxnSpPr>
          <p:nvPr/>
        </p:nvCxnSpPr>
        <p:spPr>
          <a:xfrm>
            <a:off x="4466460" y="2995442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84122" y="3579918"/>
            <a:ext cx="1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  <a:r>
              <a:rPr lang="en-GB" sz="2800" dirty="0" smtClean="0"/>
              <a:t>0,000</a:t>
            </a:r>
            <a:endParaRPr lang="en-GB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012226" y="2995442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36783" y="3579918"/>
            <a:ext cx="1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65,000</a:t>
            </a:r>
            <a:endParaRPr lang="en-GB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022667" y="2507943"/>
            <a:ext cx="0" cy="695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66460" y="2031245"/>
            <a:ext cx="12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62,000</a:t>
            </a:r>
            <a:endParaRPr lang="en-GB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29729" y="2895715"/>
            <a:ext cx="626288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52095" y="2478654"/>
            <a:ext cx="114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0,000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29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7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17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2036" y="496603"/>
                <a:ext cx="581166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1) Write 5,402 in words.</a:t>
                </a: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2) 3,485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3,000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3</a:t>
                </a:r>
                <a:r>
                  <a:rPr lang="en-GB" sz="2800" dirty="0">
                    <a:latin typeface="Calibri" panose="020F0502020204030204" pitchFamily="34" charset="0"/>
                  </a:rPr>
                  <a:t>) </a:t>
                </a:r>
                <a:r>
                  <a:rPr lang="en-GB" sz="2800" dirty="0" smtClean="0">
                    <a:latin typeface="Calibri" panose="020F0502020204030204" pitchFamily="34" charset="0"/>
                  </a:rPr>
                  <a:t>What is 10 more than 8,439?</a:t>
                </a:r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4) </a:t>
                </a:r>
                <a:r>
                  <a:rPr lang="en-GB" sz="2800" dirty="0" smtClean="0">
                    <a:latin typeface="Calibri" panose="020F0502020204030204" pitchFamily="34" charset="0"/>
                  </a:rPr>
                  <a:t>4,539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2800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6" y="496603"/>
                <a:ext cx="5811665" cy="4401205"/>
              </a:xfrm>
              <a:prstGeom prst="rect">
                <a:avLst/>
              </a:prstGeom>
              <a:blipFill>
                <a:blip r:embed="rId5"/>
                <a:stretch>
                  <a:fillRect l="-2204" t="-1247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38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2036" y="496603"/>
                <a:ext cx="632278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</a:rPr>
                  <a:t>1) Write 5,402 in words.</a:t>
                </a:r>
              </a:p>
              <a:p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	Five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thousand, four hundred and </a:t>
                </a:r>
                <a:r>
                  <a:rPr lang="en-GB" sz="28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two</a:t>
                </a:r>
                <a:endParaRPr lang="en-GB" sz="28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2) 3,485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3,000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</a:rPr>
                  <a:t>3</a:t>
                </a:r>
                <a:r>
                  <a:rPr lang="en-GB" sz="2800" dirty="0">
                    <a:latin typeface="Calibri" panose="020F0502020204030204" pitchFamily="34" charset="0"/>
                  </a:rPr>
                  <a:t>) </a:t>
                </a:r>
                <a:r>
                  <a:rPr lang="en-GB" sz="2800" dirty="0" smtClean="0">
                    <a:latin typeface="Calibri" panose="020F0502020204030204" pitchFamily="34" charset="0"/>
                  </a:rPr>
                  <a:t>What is 10 more than 8,439?</a:t>
                </a:r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4) </a:t>
                </a:r>
                <a:r>
                  <a:rPr lang="en-GB" sz="2800" dirty="0" smtClean="0">
                    <a:latin typeface="Calibri" panose="020F0502020204030204" pitchFamily="34" charset="0"/>
                  </a:rPr>
                  <a:t>4,539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</a:rPr>
                  <a:t> 200 </a:t>
                </a:r>
                <a14:m>
                  <m:oMath xmlns:m="http://schemas.openxmlformats.org/officeDocument/2006/math">
                    <m:r>
                      <a:rPr lang="en-GB" sz="2800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6" y="496603"/>
                <a:ext cx="6322788" cy="4401205"/>
              </a:xfrm>
              <a:prstGeom prst="rect">
                <a:avLst/>
              </a:prstGeom>
              <a:blipFill>
                <a:blip r:embed="rId5"/>
                <a:stretch>
                  <a:fillRect l="-2025" t="-1247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516108" y="1796664"/>
            <a:ext cx="90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485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22391" y="3084948"/>
            <a:ext cx="127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8,449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27001" y="4355095"/>
            <a:ext cx="127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4,739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34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5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2001"/>
              </p:ext>
            </p:extLst>
          </p:nvPr>
        </p:nvGraphicFramePr>
        <p:xfrm>
          <a:off x="1267095" y="1727615"/>
          <a:ext cx="6387740" cy="38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548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O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388704"/>
            <a:ext cx="602924" cy="5880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960028"/>
            <a:ext cx="602924" cy="5880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3503323"/>
            <a:ext cx="602924" cy="5880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388704"/>
            <a:ext cx="602924" cy="5880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960028"/>
            <a:ext cx="602924" cy="5880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960028"/>
            <a:ext cx="602924" cy="58807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3503323"/>
            <a:ext cx="602924" cy="5880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388704"/>
            <a:ext cx="602924" cy="5880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3503323"/>
            <a:ext cx="602924" cy="58807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388704"/>
            <a:ext cx="561662" cy="5478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388704"/>
            <a:ext cx="561662" cy="5478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960028"/>
            <a:ext cx="561662" cy="5478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960028"/>
            <a:ext cx="561662" cy="5478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7" y="2388704"/>
            <a:ext cx="585751" cy="57132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388704"/>
            <a:ext cx="585751" cy="57132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7" y="2960028"/>
            <a:ext cx="585751" cy="57132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960028"/>
            <a:ext cx="585751" cy="57132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388704"/>
            <a:ext cx="564684" cy="5507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388704"/>
            <a:ext cx="564684" cy="5507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960028"/>
            <a:ext cx="564684" cy="55077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960028"/>
            <a:ext cx="564684" cy="55077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3503323"/>
            <a:ext cx="564684" cy="5507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3503323"/>
            <a:ext cx="564684" cy="55077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4063606"/>
            <a:ext cx="564684" cy="550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5080" y="650098"/>
            <a:ext cx="277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36,847</a:t>
            </a:r>
            <a:endParaRPr lang="en-GB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685800" y="5617565"/>
            <a:ext cx="7634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Thirty-six thousand, eight hundred and forty-seven</a:t>
            </a:r>
            <a:endParaRPr lang="en-GB" sz="28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3503323"/>
            <a:ext cx="561662" cy="5478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3503323"/>
            <a:ext cx="561662" cy="5478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4090726"/>
            <a:ext cx="561662" cy="5478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4090726"/>
            <a:ext cx="561662" cy="54782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38274" y="1196228"/>
            <a:ext cx="130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30,000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707521" y="1196228"/>
            <a:ext cx="130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6,000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094996" y="1196228"/>
            <a:ext cx="130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800</a:t>
            </a:r>
            <a:endParaRPr lang="en-GB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6859386" y="1196228"/>
            <a:ext cx="130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</a:t>
            </a:r>
            <a:endParaRPr lang="en-GB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418585" y="1196228"/>
            <a:ext cx="130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40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86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7" grpId="2"/>
      <p:bldP spid="38" grpId="0"/>
      <p:bldP spid="38" grpId="1"/>
      <p:bldP spid="38" grpId="2"/>
      <p:bldP spid="44" grpId="0"/>
      <p:bldP spid="44" grpId="1"/>
      <p:bldP spid="46" grpId="0"/>
      <p:bldP spid="46" grpId="1"/>
      <p:bldP spid="52" grpId="0"/>
      <p:bldP spid="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842" y="4909877"/>
            <a:ext cx="1074792" cy="1466944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2030402" y="5334819"/>
            <a:ext cx="5788158" cy="745087"/>
          </a:xfrm>
          <a:prstGeom prst="wedgeRoundRectCallout">
            <a:avLst>
              <a:gd name="adj1" fmla="val -54326"/>
              <a:gd name="adj2" fmla="val 36288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I’m going to add 3 </a:t>
            </a:r>
            <a:r>
              <a:rPr lang="en-GB" sz="2400" dirty="0">
                <a:solidFill>
                  <a:schemeClr val="tx1"/>
                </a:solidFill>
              </a:rPr>
              <a:t>counters </a:t>
            </a:r>
            <a:r>
              <a:rPr lang="en-GB" sz="2400" dirty="0" smtClean="0">
                <a:solidFill>
                  <a:schemeClr val="tx1"/>
                </a:solidFill>
              </a:rPr>
              <a:t>to </a:t>
            </a:r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dirty="0" smtClean="0">
                <a:solidFill>
                  <a:schemeClr val="tx1"/>
                </a:solidFill>
              </a:rPr>
              <a:t>tens column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573240"/>
            <a:ext cx="747045" cy="74704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523742" y="72796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30585"/>
              </p:ext>
            </p:extLst>
          </p:nvPr>
        </p:nvGraphicFramePr>
        <p:xfrm>
          <a:off x="1267095" y="1378693"/>
          <a:ext cx="6387740" cy="38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548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O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039782"/>
            <a:ext cx="602924" cy="58807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611106"/>
            <a:ext cx="602924" cy="5880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3154401"/>
            <a:ext cx="602924" cy="58807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039782"/>
            <a:ext cx="602924" cy="58807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611106"/>
            <a:ext cx="602924" cy="58807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611106"/>
            <a:ext cx="602924" cy="58807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3154401"/>
            <a:ext cx="602924" cy="5880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039782"/>
            <a:ext cx="602924" cy="58807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3154401"/>
            <a:ext cx="602924" cy="58807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039782"/>
            <a:ext cx="561662" cy="54782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039782"/>
            <a:ext cx="561662" cy="54782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611106"/>
            <a:ext cx="561662" cy="54782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611106"/>
            <a:ext cx="561662" cy="54782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7" y="2039782"/>
            <a:ext cx="585751" cy="57132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039782"/>
            <a:ext cx="585751" cy="57132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7" y="2611106"/>
            <a:ext cx="585751" cy="57132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611106"/>
            <a:ext cx="585751" cy="57132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039782"/>
            <a:ext cx="564684" cy="55077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039782"/>
            <a:ext cx="564684" cy="55077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611106"/>
            <a:ext cx="564684" cy="55077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611106"/>
            <a:ext cx="564684" cy="55077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3154401"/>
            <a:ext cx="564684" cy="55077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3154401"/>
            <a:ext cx="564684" cy="55077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3714684"/>
            <a:ext cx="564684" cy="55077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3154401"/>
            <a:ext cx="561662" cy="54782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3154401"/>
            <a:ext cx="561662" cy="54782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3741804"/>
            <a:ext cx="561662" cy="54782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3741804"/>
            <a:ext cx="561662" cy="547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356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772407" y="5499525"/>
            <a:ext cx="133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36,847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8233" y="5490662"/>
                <a:ext cx="2717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 smtClean="0"/>
                  <a:t>30</a:t>
                </a:r>
                <a:endParaRPr lang="en-GB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33" y="5490662"/>
                <a:ext cx="2717075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45526" y="5490662"/>
                <a:ext cx="221671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 smtClean="0"/>
                  <a:t>36,877</a:t>
                </a:r>
                <a:endParaRPr lang="en-GB" sz="32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526" y="5490662"/>
                <a:ext cx="2216716" cy="861774"/>
              </a:xfrm>
              <a:prstGeom prst="rect">
                <a:avLst/>
              </a:prstGeom>
              <a:blipFill>
                <a:blip r:embed="rId6"/>
                <a:stretch>
                  <a:fillRect t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552614" y="6011275"/>
            <a:ext cx="292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089798" y="6011275"/>
            <a:ext cx="2759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45894"/>
              </p:ext>
            </p:extLst>
          </p:nvPr>
        </p:nvGraphicFramePr>
        <p:xfrm>
          <a:off x="1267095" y="1378694"/>
          <a:ext cx="6387740" cy="38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548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O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039783"/>
            <a:ext cx="602924" cy="5880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611107"/>
            <a:ext cx="602924" cy="58807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3154402"/>
            <a:ext cx="602924" cy="58807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7" y="2039783"/>
            <a:ext cx="585751" cy="57132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039783"/>
            <a:ext cx="585751" cy="57132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1" y="2611107"/>
            <a:ext cx="585751" cy="57132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611107"/>
            <a:ext cx="585751" cy="57132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039783"/>
            <a:ext cx="564684" cy="55077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039783"/>
            <a:ext cx="564684" cy="55077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611107"/>
            <a:ext cx="564684" cy="55077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611107"/>
            <a:ext cx="564684" cy="55077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3154402"/>
            <a:ext cx="564684" cy="55077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3154402"/>
            <a:ext cx="564684" cy="55077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3714685"/>
            <a:ext cx="564684" cy="55077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1" y="3154402"/>
            <a:ext cx="585751" cy="57132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3154402"/>
            <a:ext cx="585751" cy="57132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1" y="3741805"/>
            <a:ext cx="585751" cy="57132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842" y="4909877"/>
            <a:ext cx="1074792" cy="14669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039782"/>
            <a:ext cx="561662" cy="5478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039782"/>
            <a:ext cx="561662" cy="5478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611106"/>
            <a:ext cx="561662" cy="5478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611106"/>
            <a:ext cx="561662" cy="5478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3154401"/>
            <a:ext cx="561662" cy="5478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3154401"/>
            <a:ext cx="561662" cy="5478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3741804"/>
            <a:ext cx="561662" cy="5478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3741804"/>
            <a:ext cx="561662" cy="5478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039782"/>
            <a:ext cx="602924" cy="5880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611106"/>
            <a:ext cx="602924" cy="58807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611106"/>
            <a:ext cx="602924" cy="58807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3154401"/>
            <a:ext cx="602924" cy="5880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039782"/>
            <a:ext cx="602924" cy="58807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3154401"/>
            <a:ext cx="602924" cy="588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67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1975778" y="5325109"/>
            <a:ext cx="5788158" cy="781543"/>
          </a:xfrm>
          <a:prstGeom prst="wedgeRoundRectCallout">
            <a:avLst>
              <a:gd name="adj1" fmla="val -54090"/>
              <a:gd name="adj2" fmla="val 31094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I’m going to add 3 </a:t>
            </a:r>
            <a:r>
              <a:rPr lang="en-GB" sz="2400" dirty="0">
                <a:solidFill>
                  <a:schemeClr val="tx1"/>
                </a:solidFill>
              </a:rPr>
              <a:t>counters </a:t>
            </a:r>
            <a:r>
              <a:rPr lang="en-GB" sz="2400" dirty="0" smtClean="0">
                <a:solidFill>
                  <a:schemeClr val="tx1"/>
                </a:solidFill>
              </a:rPr>
              <a:t>to </a:t>
            </a:r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dirty="0" smtClean="0">
                <a:solidFill>
                  <a:schemeClr val="tx1"/>
                </a:solidFill>
              </a:rPr>
              <a:t>hundreds column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842" y="4909877"/>
            <a:ext cx="1074792" cy="1466944"/>
          </a:xfrm>
          <a:prstGeom prst="rect">
            <a:avLst/>
          </a:prstGeom>
        </p:spPr>
      </p:pic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63008"/>
              </p:ext>
            </p:extLst>
          </p:nvPr>
        </p:nvGraphicFramePr>
        <p:xfrm>
          <a:off x="1267095" y="1378697"/>
          <a:ext cx="6387740" cy="38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548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27754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O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342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039786"/>
            <a:ext cx="602924" cy="58807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2611110"/>
            <a:ext cx="602924" cy="58807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38" y="3154405"/>
            <a:ext cx="602924" cy="5880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039786"/>
            <a:ext cx="602924" cy="58807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2611110"/>
            <a:ext cx="602924" cy="58807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611110"/>
            <a:ext cx="602924" cy="58807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78" y="3154405"/>
            <a:ext cx="602924" cy="58807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2039786"/>
            <a:ext cx="602924" cy="58807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47" y="3154405"/>
            <a:ext cx="602924" cy="58807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039786"/>
            <a:ext cx="561662" cy="54782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039786"/>
            <a:ext cx="561662" cy="54782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2611110"/>
            <a:ext cx="561662" cy="54782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2611110"/>
            <a:ext cx="561662" cy="54782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7" y="2039786"/>
            <a:ext cx="585751" cy="57132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039786"/>
            <a:ext cx="585751" cy="57132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7" y="2611110"/>
            <a:ext cx="585751" cy="57132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8" y="2611110"/>
            <a:ext cx="585751" cy="57132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039786"/>
            <a:ext cx="564684" cy="55077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039786"/>
            <a:ext cx="564684" cy="55077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2611110"/>
            <a:ext cx="564684" cy="55077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2611110"/>
            <a:ext cx="564684" cy="55077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3154405"/>
            <a:ext cx="564684" cy="55077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5" y="3154405"/>
            <a:ext cx="564684" cy="55077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0" y="3714688"/>
            <a:ext cx="564684" cy="55077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3154405"/>
            <a:ext cx="561662" cy="54782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3154405"/>
            <a:ext cx="561662" cy="54782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05" y="3741808"/>
            <a:ext cx="561662" cy="54782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95" y="3741808"/>
            <a:ext cx="561662" cy="54782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8259" y="573240"/>
            <a:ext cx="747045" cy="747045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5523742" y="72796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14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9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|8.6|3.6|11.9|5.3|14.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.6|1.7|1.4|1.8|1.3|2|1.1|1.3|1.2|12.5|4.4|1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4|1.6|1.6|2.7|1.1|3.2|0.8|0.8|1.1|0.8|0.6|2.3|1|1.5|2.1|1.3|2.4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5|0.6|0.6|4.5|3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4|1.6|1.6|2.7|1.1|3.2|0.8|0.8|1.1|0.8|0.6|2.3|1|1.5|2.1|1.3|2.4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2|0.8|0.6|1.5|29.8|2.7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8.8|1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.1|16.4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1.1|2.3|10|14.5|16.5|10.2|9.5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D52C1-6F12-4D9F-94BA-225084AD3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216</Words>
  <Application>Microsoft Office PowerPoint</Application>
  <PresentationFormat>On-screen Show (4:3)</PresentationFormat>
  <Paragraphs>108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Arial</vt:lpstr>
      <vt:lpstr>Berlin Sans FB</vt:lpstr>
      <vt:lpstr>Calibri</vt:lpstr>
      <vt:lpstr>Calibri Light</vt:lpstr>
      <vt:lpstr>Cambria Math</vt:lpstr>
      <vt:lpstr>Comic Sans MS</vt:lpstr>
      <vt:lpstr>KG Primary Penmanship</vt:lpstr>
      <vt:lpstr>1_Title slide</vt:lpstr>
      <vt:lpstr>1_Get ready title</vt:lpstr>
      <vt:lpstr>1_Get ready questions</vt:lpstr>
      <vt:lpstr>1_Let's learn title</vt:lpstr>
      <vt:lpstr>1_Let's learn slides</vt:lpstr>
      <vt:lpstr>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Get ready questions</vt:lpstr>
      <vt:lpstr>Let's learn title</vt:lpstr>
      <vt:lpstr>Let's learn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1 - 3 on the worksheet</vt:lpstr>
      <vt:lpstr>PowerPoint Presentation</vt:lpstr>
      <vt:lpstr>PowerPoint Presentation</vt:lpstr>
      <vt:lpstr>Have a go at questions 4 - 6 on the worksheet</vt:lpstr>
      <vt:lpstr>PowerPoint Presentation</vt:lpstr>
      <vt:lpstr>PowerPoint Presentation</vt:lpstr>
      <vt:lpstr>Have a go at question 7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226</cp:revision>
  <dcterms:created xsi:type="dcterms:W3CDTF">2019-07-05T11:02:13Z</dcterms:created>
  <dcterms:modified xsi:type="dcterms:W3CDTF">2020-09-04T10:57:16Z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