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10.xml" ContentType="application/vnd.openxmlformats-officedocument.presentationml.slideLayout+xml"/>
  <Override PartName="/ppt/theme/theme7.xml" ContentType="application/vnd.openxmlformats-officedocument.theme+xml"/>
  <Override PartName="/ppt/slideLayouts/slideLayout11.xml" ContentType="application/vnd.openxmlformats-officedocument.presentationml.slideLayout+xml"/>
  <Override PartName="/ppt/theme/theme8.xml" ContentType="application/vnd.openxmlformats-officedocument.theme+xml"/>
  <Override PartName="/ppt/slideLayouts/slideLayout12.xml" ContentType="application/vnd.openxmlformats-officedocument.presentationml.slideLayout+xml"/>
  <Override PartName="/ppt/theme/theme9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10.xml" ContentType="application/vnd.openxmlformats-officedocument.theme+xml"/>
  <Override PartName="/ppt/slideLayouts/slideLayout2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  <p:sldMasterId id="2147483672" r:id="rId5"/>
    <p:sldMasterId id="2147483674" r:id="rId6"/>
    <p:sldMasterId id="2147483676" r:id="rId7"/>
    <p:sldMasterId id="2147483678" r:id="rId8"/>
    <p:sldMasterId id="2147483680" r:id="rId9"/>
    <p:sldMasterId id="2147483683" r:id="rId10"/>
    <p:sldMasterId id="2147483650" r:id="rId11"/>
    <p:sldMasterId id="2147483652" r:id="rId12"/>
    <p:sldMasterId id="2147483654" r:id="rId13"/>
    <p:sldMasterId id="2147483666" r:id="rId14"/>
    <p:sldMasterId id="2147483685" r:id="rId15"/>
  </p:sldMasterIdLst>
  <p:notesMasterIdLst>
    <p:notesMasterId r:id="rId30"/>
  </p:notesMasterIdLst>
  <p:sldIdLst>
    <p:sldId id="309" r:id="rId16"/>
    <p:sldId id="297" r:id="rId17"/>
    <p:sldId id="304" r:id="rId18"/>
    <p:sldId id="260" r:id="rId19"/>
    <p:sldId id="298" r:id="rId20"/>
    <p:sldId id="305" r:id="rId21"/>
    <p:sldId id="306" r:id="rId22"/>
    <p:sldId id="308" r:id="rId23"/>
    <p:sldId id="301" r:id="rId24"/>
    <p:sldId id="293" r:id="rId25"/>
    <p:sldId id="302" r:id="rId26"/>
    <p:sldId id="303" r:id="rId27"/>
    <p:sldId id="283" r:id="rId28"/>
    <p:sldId id="26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 smtClean="0"/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443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07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2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3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5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7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6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9723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2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96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80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28/08/2020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6239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28/08/2020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25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95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8737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4669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625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>
                <a:latin typeface="Comic Sans MS" panose="030F0702030302020204" pitchFamily="66" charset="0"/>
              </a:defRPr>
            </a:lvl1pPr>
          </a:lstStyle>
          <a:p>
            <a:r>
              <a:rPr lang="en-US" dirty="0" smtClean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600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 smtClean="0"/>
              <a:t>Have a go at questions 1, 2 and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131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A87BA8-EE05-5B47-AA8E-5C40480EF833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8/28/2020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004220-09CD-BB40-9D4B-3D471FD5207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08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7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7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B58596D-144E-6F4B-8342-E9E1FC0F715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11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 descr="A picture containing table&#10;&#10;Description automatically generated">
            <a:extLst>
              <a:ext uri="{FF2B5EF4-FFF2-40B4-BE49-F238E27FC236}">
                <a16:creationId xmlns:a16="http://schemas.microsoft.com/office/drawing/2014/main" id="{DB37CFC6-37C9-CE49-AB05-C39AD71AAE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19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green sign with white text&#10;&#10;Description automatically generated">
            <a:extLst>
              <a:ext uri="{FF2B5EF4-FFF2-40B4-BE49-F238E27FC236}">
                <a16:creationId xmlns:a16="http://schemas.microsoft.com/office/drawing/2014/main" id="{627127CC-F8BF-374D-9CF0-C9021CFC3C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852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634670BB-6BE0-8F4F-A2E1-506C97C3530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734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uter&#10;&#10;Description automatically generated">
            <a:extLst>
              <a:ext uri="{FF2B5EF4-FFF2-40B4-BE49-F238E27FC236}">
                <a16:creationId xmlns:a16="http://schemas.microsoft.com/office/drawing/2014/main" id="{F1F9FB75-2361-044D-8BC0-87797F0B3CD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38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FB1CD55F-F59D-4C4C-B1D3-CF371F78438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5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7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5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000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– 3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7480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45305"/>
              <a:ext cx="757187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580839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140</a:t>
            </a:r>
            <a:endParaRPr lang="en-GB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7629697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150</a:t>
            </a:r>
            <a:endParaRPr lang="en-GB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1210961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141</a:t>
            </a:r>
            <a:endParaRPr lang="en-GB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929620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142</a:t>
            </a:r>
            <a:endParaRPr lang="en-GB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652086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143</a:t>
            </a:r>
            <a:endParaRPr lang="en-GB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376730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144</a:t>
            </a:r>
            <a:endParaRPr lang="en-GB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4088311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145</a:t>
            </a:r>
            <a:endParaRPr lang="en-GB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4799892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146</a:t>
            </a:r>
            <a:endParaRPr lang="en-GB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5537599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147</a:t>
            </a:r>
            <a:endParaRPr lang="en-GB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6262243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148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6973824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149</a:t>
            </a:r>
            <a:endParaRPr lang="en-GB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Round 144 to the nearest 10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129151" y="199689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728306" y="199689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69452" y="5170160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144 rounded to the nearest 10 is 140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9652" y="43233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144 is closer to 140 than 150</a:t>
            </a:r>
          </a:p>
        </p:txBody>
      </p:sp>
      <p:sp>
        <p:nvSpPr>
          <p:cNvPr id="35" name="Right Bracket 34"/>
          <p:cNvSpPr/>
          <p:nvPr/>
        </p:nvSpPr>
        <p:spPr>
          <a:xfrm rot="16200000">
            <a:off x="5690069" y="572248"/>
            <a:ext cx="360000" cy="4321730"/>
          </a:xfrm>
          <a:prstGeom prst="rightBracket">
            <a:avLst>
              <a:gd name="adj" fmla="val 600240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Right Bracket 35"/>
          <p:cNvSpPr/>
          <p:nvPr/>
        </p:nvSpPr>
        <p:spPr>
          <a:xfrm rot="5400000" flipH="1">
            <a:off x="2086080" y="1289994"/>
            <a:ext cx="360000" cy="2886241"/>
          </a:xfrm>
          <a:prstGeom prst="rightBracket">
            <a:avLst>
              <a:gd name="adj" fmla="val 40086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3458416" y="3519654"/>
            <a:ext cx="530754" cy="4456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1447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88" grpId="0"/>
      <p:bldP spid="89" grpId="0"/>
      <p:bldP spid="91" grpId="0"/>
      <p:bldP spid="34" grpId="0"/>
      <p:bldP spid="35" grpId="0" animBg="1"/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4 and 5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000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950352" y="2804329"/>
            <a:ext cx="7031054" cy="562092"/>
            <a:chOff x="850232" y="3272589"/>
            <a:chExt cx="7579894" cy="577516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850232" y="3545305"/>
              <a:ext cx="7571873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637734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</a:t>
            </a:r>
            <a:r>
              <a:rPr lang="en-GB" sz="2400" dirty="0"/>
              <a:t>3</a:t>
            </a:r>
            <a:r>
              <a:rPr lang="en-GB" sz="2400" dirty="0" smtClean="0"/>
              <a:t>5</a:t>
            </a:r>
            <a:endParaRPr lang="en-GB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7632297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245</a:t>
            </a:r>
            <a:endParaRPr lang="en-GB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1339870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236</a:t>
            </a:r>
            <a:endParaRPr lang="en-GB" sz="2400" dirty="0"/>
          </a:p>
        </p:txBody>
      </p:sp>
      <p:sp>
        <p:nvSpPr>
          <p:cNvPr id="43" name="TextBox 42"/>
          <p:cNvSpPr txBox="1"/>
          <p:nvPr/>
        </p:nvSpPr>
        <p:spPr>
          <a:xfrm>
            <a:off x="2042974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237</a:t>
            </a:r>
            <a:endParaRPr lang="en-GB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744136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238</a:t>
            </a:r>
            <a:endParaRPr lang="en-GB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3487109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239</a:t>
            </a:r>
            <a:endParaRPr lang="en-GB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4148402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240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4878017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241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5551692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242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6254996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243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958565" y="3350808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244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950352" y="915263"/>
            <a:ext cx="70236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Which numbers round to 240 to the nearest 10?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67512" y="4772415"/>
            <a:ext cx="7525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 patterns do you notice when rounding to 10?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31435" y="3378323"/>
            <a:ext cx="238024" cy="34363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5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732174" y="3373002"/>
            <a:ext cx="238024" cy="34363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438244" y="3373002"/>
            <a:ext cx="238024" cy="34363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143097" y="3373002"/>
            <a:ext cx="238024" cy="34363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90929" y="3373002"/>
            <a:ext cx="238024" cy="34363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84691" y="3371382"/>
            <a:ext cx="238024" cy="34363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953071" y="3373002"/>
            <a:ext cx="238024" cy="34363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657615" y="3373002"/>
            <a:ext cx="238024" cy="34363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360919" y="3373002"/>
            <a:ext cx="238024" cy="34363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2896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1" grpId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4561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22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2" y="334776"/>
                <a:ext cx="5790627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 10, 20, ___, 40, 50, 60, ___ , 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2) </a:t>
                </a:r>
                <a:r>
                  <a:rPr lang="en-GB" sz="2800" dirty="0">
                    <a:latin typeface="Calibri" panose="020F0502020204030204" pitchFamily="34" charset="0"/>
                  </a:rPr>
                  <a:t>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___, 350, 360, 370, 380, ___, 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3</a:t>
                </a:r>
                <a:r>
                  <a:rPr lang="en-GB" sz="2800" dirty="0">
                    <a:latin typeface="Calibri" panose="020F0502020204030204" pitchFamily="34" charset="0"/>
                  </a:rPr>
                  <a:t>)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10</a:t>
                </a:r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4)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 __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10</a:t>
                </a:r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5790627" cy="4401205"/>
              </a:xfrm>
              <a:prstGeom prst="rect">
                <a:avLst/>
              </a:prstGeom>
              <a:blipFill>
                <a:blip r:embed="rId5"/>
                <a:stretch>
                  <a:fillRect l="-2213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3713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7512" y="334776"/>
                <a:ext cx="5790627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>
                    <a:latin typeface="Calibri" panose="020F0502020204030204" pitchFamily="34" charset="0"/>
                  </a:rPr>
                  <a:t>1) 10, 20, ___, 40, 50, 60, ___ , 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2)  ___, 350, 360, 370, 380, ___, ___</a:t>
                </a: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 smtClean="0">
                    <a:latin typeface="Calibri" panose="020F0502020204030204" pitchFamily="34" charset="0"/>
                  </a:rPr>
                  <a:t>3</a:t>
                </a:r>
                <a:r>
                  <a:rPr lang="en-GB" sz="2800" dirty="0">
                    <a:latin typeface="Calibri" panose="020F0502020204030204" pitchFamily="34" charset="0"/>
                  </a:rPr>
                  <a:t>)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___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10</a:t>
                </a:r>
                <a:endParaRPr lang="en-GB" sz="2800" dirty="0">
                  <a:latin typeface="Calibri" panose="020F0502020204030204" pitchFamily="34" charset="0"/>
                </a:endParaRPr>
              </a:p>
              <a:p>
                <a:endParaRPr lang="en-GB" sz="2800" dirty="0" smtClean="0">
                  <a:latin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</a:rPr>
                  <a:t>4) </a:t>
                </a:r>
                <a:r>
                  <a:rPr lang="en-GB" sz="2800" dirty="0" smtClean="0">
                    <a:latin typeface="Calibri" panose="020F0502020204030204" pitchFamily="34" charset="0"/>
                  </a:rPr>
                  <a:t> __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 smtClean="0">
                    <a:latin typeface="Calibri" panose="020F0502020204030204" pitchFamily="34" charset="0"/>
                  </a:rPr>
                  <a:t> 10</a:t>
                </a:r>
                <a:endParaRPr lang="en-GB" sz="28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512" y="334776"/>
                <a:ext cx="5790627" cy="4401205"/>
              </a:xfrm>
              <a:prstGeom prst="rect">
                <a:avLst/>
              </a:prstGeom>
              <a:blipFill>
                <a:blip r:embed="rId5"/>
                <a:stretch>
                  <a:fillRect l="-2213" t="-1385" b="-30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62594" y="324099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30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3920" y="324099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alibri" panose="020F0502020204030204" pitchFamily="34" charset="0"/>
              </a:rPr>
              <a:t>7</a:t>
            </a:r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951" y="324099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80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2625" y="1612967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340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016" y="1612967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390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7203" y="1612967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12400" y="2886280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6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1443" y="4161500"/>
            <a:ext cx="799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26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913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602825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70</a:t>
            </a:r>
            <a:endParaRPr lang="en-GB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7779002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80</a:t>
            </a:r>
            <a:endParaRPr lang="en-GB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1317220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71</a:t>
            </a:r>
            <a:endParaRPr lang="en-GB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2035294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72</a:t>
            </a:r>
            <a:endParaRPr lang="en-GB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756590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73</a:t>
            </a:r>
            <a:endParaRPr lang="en-GB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468171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74</a:t>
            </a:r>
            <a:endParaRPr lang="en-GB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4220696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75</a:t>
            </a:r>
            <a:endParaRPr lang="en-GB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4919214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76</a:t>
            </a:r>
            <a:endParaRPr lang="en-GB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5615977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77</a:t>
            </a:r>
            <a:endParaRPr lang="en-GB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6355439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78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7093731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79</a:t>
            </a:r>
            <a:endParaRPr lang="en-GB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Round 73 to the nearest 10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822959" y="2552129"/>
            <a:ext cx="7207971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017870" y="2141631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10</a:t>
            </a:r>
            <a:endParaRPr lang="en-GB" sz="20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1312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1539905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266683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993461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/>
          <p:nvPr/>
        </p:nvCxnSpPr>
        <p:spPr>
          <a:xfrm>
            <a:off x="3720239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447017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5173795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5900573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6627351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354130" y="2827359"/>
            <a:ext cx="717744" cy="0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59317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Round 73 to the nearest 10</a:t>
            </a:r>
          </a:p>
        </p:txBody>
      </p:sp>
      <p:sp>
        <p:nvSpPr>
          <p:cNvPr id="77" name="Oval 76"/>
          <p:cNvSpPr/>
          <p:nvPr/>
        </p:nvSpPr>
        <p:spPr>
          <a:xfrm>
            <a:off x="2728687" y="3559238"/>
            <a:ext cx="530754" cy="4456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8" name="Right Bracket 77"/>
          <p:cNvSpPr/>
          <p:nvPr/>
        </p:nvSpPr>
        <p:spPr>
          <a:xfrm rot="16200000">
            <a:off x="3168423" y="237233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9" name="Right Bracket 78"/>
          <p:cNvSpPr/>
          <p:nvPr/>
        </p:nvSpPr>
        <p:spPr>
          <a:xfrm rot="16200000">
            <a:off x="3889981" y="237233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0" name="Right Bracket 79"/>
          <p:cNvSpPr/>
          <p:nvPr/>
        </p:nvSpPr>
        <p:spPr>
          <a:xfrm rot="16200000">
            <a:off x="4611541" y="2372332"/>
            <a:ext cx="360000" cy="721560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Right Bracket 80"/>
          <p:cNvSpPr/>
          <p:nvPr/>
        </p:nvSpPr>
        <p:spPr>
          <a:xfrm rot="16200000">
            <a:off x="5333104" y="2372332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Right Bracket 81"/>
          <p:cNvSpPr/>
          <p:nvPr/>
        </p:nvSpPr>
        <p:spPr>
          <a:xfrm rot="16200000">
            <a:off x="6050702" y="2376297"/>
            <a:ext cx="360000" cy="713631"/>
          </a:xfrm>
          <a:prstGeom prst="rightBracket">
            <a:avLst>
              <a:gd name="adj" fmla="val 99115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3" name="Right Bracket 82"/>
          <p:cNvSpPr/>
          <p:nvPr/>
        </p:nvSpPr>
        <p:spPr>
          <a:xfrm rot="16200000">
            <a:off x="6776225" y="2372332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4" name="Right Bracket 83"/>
          <p:cNvSpPr/>
          <p:nvPr/>
        </p:nvSpPr>
        <p:spPr>
          <a:xfrm rot="16200000">
            <a:off x="7493968" y="2376150"/>
            <a:ext cx="360000" cy="713925"/>
          </a:xfrm>
          <a:prstGeom prst="rightBracket">
            <a:avLst>
              <a:gd name="adj" fmla="val 99156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5" name="Right Bracket 84"/>
          <p:cNvSpPr/>
          <p:nvPr/>
        </p:nvSpPr>
        <p:spPr>
          <a:xfrm rot="5400000" flipH="1">
            <a:off x="2446860" y="2372335"/>
            <a:ext cx="360000" cy="721559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6" name="Right Bracket 85"/>
          <p:cNvSpPr/>
          <p:nvPr/>
        </p:nvSpPr>
        <p:spPr>
          <a:xfrm rot="5400000" flipH="1">
            <a:off x="1725299" y="2372334"/>
            <a:ext cx="360000" cy="721561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Right Bracket 86"/>
          <p:cNvSpPr/>
          <p:nvPr/>
        </p:nvSpPr>
        <p:spPr>
          <a:xfrm rot="5400000" flipH="1">
            <a:off x="1003739" y="2372335"/>
            <a:ext cx="360000" cy="721560"/>
          </a:xfrm>
          <a:prstGeom prst="rightBracket">
            <a:avLst>
              <a:gd name="adj" fmla="val 100217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739385" y="204690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3</a:t>
            </a:r>
            <a:endParaRPr lang="en-GB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5324915" y="204690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</a:t>
            </a:r>
            <a:endParaRPr lang="en-GB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338469" y="4560384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73 is closer to 70 than 80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30765" y="5282759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73 rounded to the nearest 10 is 70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2825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70</a:t>
            </a:r>
            <a:endParaRPr lang="en-GB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7765147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80</a:t>
            </a:r>
            <a:endParaRPr lang="en-GB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317220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71</a:t>
            </a:r>
            <a:endParaRPr lang="en-GB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035294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72</a:t>
            </a:r>
            <a:endParaRPr lang="en-GB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756590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73</a:t>
            </a:r>
            <a:endParaRPr lang="en-GB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3468171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74</a:t>
            </a:r>
            <a:endParaRPr lang="en-GB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4220696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75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4919214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76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5615977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77</a:t>
            </a:r>
            <a:endParaRPr lang="en-GB" sz="2400" dirty="0"/>
          </a:p>
        </p:txBody>
      </p:sp>
      <p:sp>
        <p:nvSpPr>
          <p:cNvPr id="92" name="TextBox 91"/>
          <p:cNvSpPr txBox="1"/>
          <p:nvPr/>
        </p:nvSpPr>
        <p:spPr>
          <a:xfrm>
            <a:off x="6355439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78</a:t>
            </a:r>
            <a:endParaRPr lang="en-GB" sz="2400" dirty="0"/>
          </a:p>
        </p:txBody>
      </p:sp>
      <p:sp>
        <p:nvSpPr>
          <p:cNvPr id="93" name="TextBox 92"/>
          <p:cNvSpPr txBox="1"/>
          <p:nvPr/>
        </p:nvSpPr>
        <p:spPr>
          <a:xfrm>
            <a:off x="7093731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79</a:t>
            </a:r>
            <a:endParaRPr lang="en-GB" sz="2400" dirty="0"/>
          </a:p>
        </p:txBody>
      </p:sp>
      <p:grpSp>
        <p:nvGrpSpPr>
          <p:cNvPr id="94" name="Group 93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69920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/>
      <p:bldP spid="89" grpId="0"/>
      <p:bldP spid="90" grpId="0"/>
      <p:bldP spid="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Round 78 to the nearest 10</a:t>
            </a:r>
          </a:p>
        </p:txBody>
      </p:sp>
      <p:sp>
        <p:nvSpPr>
          <p:cNvPr id="77" name="Oval 76"/>
          <p:cNvSpPr/>
          <p:nvPr/>
        </p:nvSpPr>
        <p:spPr>
          <a:xfrm>
            <a:off x="6334556" y="3559499"/>
            <a:ext cx="530754" cy="4456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4" name="Right Bracket 83"/>
          <p:cNvSpPr/>
          <p:nvPr/>
        </p:nvSpPr>
        <p:spPr>
          <a:xfrm rot="16200000">
            <a:off x="7133188" y="2015369"/>
            <a:ext cx="360000" cy="1435487"/>
          </a:xfrm>
          <a:prstGeom prst="rightBracket">
            <a:avLst>
              <a:gd name="adj" fmla="val 199373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Right Bracket 86"/>
          <p:cNvSpPr/>
          <p:nvPr/>
        </p:nvSpPr>
        <p:spPr>
          <a:xfrm rot="5400000" flipH="1">
            <a:off x="3529201" y="-153128"/>
            <a:ext cx="360000" cy="5772485"/>
          </a:xfrm>
          <a:prstGeom prst="rightBracket">
            <a:avLst>
              <a:gd name="adj" fmla="val 801734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540894" y="204690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</a:t>
            </a:r>
            <a:endParaRPr lang="en-GB" sz="2400" dirty="0"/>
          </a:p>
        </p:txBody>
      </p:sp>
      <p:sp>
        <p:nvSpPr>
          <p:cNvPr id="89" name="TextBox 88"/>
          <p:cNvSpPr txBox="1"/>
          <p:nvPr/>
        </p:nvSpPr>
        <p:spPr>
          <a:xfrm>
            <a:off x="7173587" y="2114162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</a:t>
            </a:r>
            <a:endParaRPr lang="en-GB" sz="2400" dirty="0"/>
          </a:p>
        </p:txBody>
      </p:sp>
      <p:sp>
        <p:nvSpPr>
          <p:cNvPr id="90" name="TextBox 89"/>
          <p:cNvSpPr txBox="1"/>
          <p:nvPr/>
        </p:nvSpPr>
        <p:spPr>
          <a:xfrm>
            <a:off x="338469" y="4560384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78 is closer to 80 than 70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30765" y="5282759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78 rounded to the nearest 10 is 80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02825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70</a:t>
            </a:r>
            <a:endParaRPr lang="en-GB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7769641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80</a:t>
            </a:r>
            <a:endParaRPr lang="en-GB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1317220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71</a:t>
            </a:r>
            <a:endParaRPr lang="en-GB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035294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72</a:t>
            </a:r>
            <a:endParaRPr lang="en-GB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2756590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73</a:t>
            </a:r>
            <a:endParaRPr lang="en-GB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3468171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74</a:t>
            </a:r>
            <a:endParaRPr lang="en-GB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4220696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75</a:t>
            </a:r>
            <a:endParaRPr lang="en-GB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4919214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76</a:t>
            </a:r>
            <a:endParaRPr lang="en-GB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5615977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77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6355439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78</a:t>
            </a:r>
            <a:endParaRPr lang="en-GB" sz="2400" dirty="0"/>
          </a:p>
        </p:txBody>
      </p:sp>
      <p:sp>
        <p:nvSpPr>
          <p:cNvPr id="94" name="TextBox 93"/>
          <p:cNvSpPr txBox="1"/>
          <p:nvPr/>
        </p:nvSpPr>
        <p:spPr>
          <a:xfrm>
            <a:off x="7093731" y="3558483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79</a:t>
            </a:r>
            <a:endParaRPr lang="en-GB" sz="2400" dirty="0"/>
          </a:p>
        </p:txBody>
      </p:sp>
      <p:grpSp>
        <p:nvGrpSpPr>
          <p:cNvPr id="95" name="Group 94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69752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84" grpId="0" animBg="1"/>
      <p:bldP spid="87" grpId="0" animBg="1"/>
      <p:bldP spid="88" grpId="0"/>
      <p:bldP spid="89" grpId="0"/>
      <p:bldP spid="90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/>
          <p:cNvSpPr txBox="1"/>
          <p:nvPr/>
        </p:nvSpPr>
        <p:spPr>
          <a:xfrm>
            <a:off x="602825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0</a:t>
            </a:r>
            <a:endParaRPr lang="en-GB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7762843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4</a:t>
            </a:r>
            <a:r>
              <a:rPr lang="en-GB" sz="2400" dirty="0" smtClean="0"/>
              <a:t>0</a:t>
            </a:r>
            <a:endParaRPr lang="en-GB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1302402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1</a:t>
            </a:r>
            <a:endParaRPr lang="en-GB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2007998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2</a:t>
            </a:r>
            <a:endParaRPr lang="en-GB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2756590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3</a:t>
            </a:r>
            <a:endParaRPr lang="en-GB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468171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4</a:t>
            </a:r>
            <a:endParaRPr lang="en-GB" sz="2400" dirty="0"/>
          </a:p>
        </p:txBody>
      </p:sp>
      <p:sp>
        <p:nvSpPr>
          <p:cNvPr id="71" name="TextBox 70"/>
          <p:cNvSpPr txBox="1"/>
          <p:nvPr/>
        </p:nvSpPr>
        <p:spPr>
          <a:xfrm>
            <a:off x="4179752" y="3505646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5</a:t>
            </a:r>
            <a:endParaRPr lang="en-GB" sz="2400" dirty="0"/>
          </a:p>
        </p:txBody>
      </p:sp>
      <p:sp>
        <p:nvSpPr>
          <p:cNvPr id="72" name="TextBox 71"/>
          <p:cNvSpPr txBox="1"/>
          <p:nvPr/>
        </p:nvSpPr>
        <p:spPr>
          <a:xfrm>
            <a:off x="4904396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6</a:t>
            </a:r>
            <a:endParaRPr lang="en-GB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5642103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7</a:t>
            </a:r>
            <a:endParaRPr lang="en-GB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6340621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8</a:t>
            </a:r>
            <a:endParaRPr lang="en-GB" sz="2400" dirty="0"/>
          </a:p>
        </p:txBody>
      </p:sp>
      <p:sp>
        <p:nvSpPr>
          <p:cNvPr id="75" name="TextBox 74"/>
          <p:cNvSpPr txBox="1"/>
          <p:nvPr/>
        </p:nvSpPr>
        <p:spPr>
          <a:xfrm>
            <a:off x="7078328" y="3519294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3</a:t>
            </a:r>
            <a:r>
              <a:rPr lang="en-GB" sz="2400" dirty="0" smtClean="0"/>
              <a:t>9</a:t>
            </a:r>
            <a:endParaRPr lang="en-GB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458673" y="904447"/>
            <a:ext cx="8000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Round </a:t>
            </a:r>
            <a:r>
              <a:rPr lang="en-GB" sz="3200" dirty="0"/>
              <a:t>3</a:t>
            </a:r>
            <a:r>
              <a:rPr lang="en-GB" sz="3200" dirty="0" smtClean="0"/>
              <a:t>5 to the nearest 10</a:t>
            </a:r>
          </a:p>
        </p:txBody>
      </p:sp>
      <p:sp>
        <p:nvSpPr>
          <p:cNvPr id="77" name="Oval 76"/>
          <p:cNvSpPr/>
          <p:nvPr/>
        </p:nvSpPr>
        <p:spPr>
          <a:xfrm>
            <a:off x="4169216" y="3534833"/>
            <a:ext cx="530754" cy="44562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2470346" y="209242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6068533" y="2092429"/>
            <a:ext cx="818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5</a:t>
            </a:r>
            <a:endParaRPr lang="en-GB" sz="2400" dirty="0"/>
          </a:p>
        </p:txBody>
      </p:sp>
      <p:sp>
        <p:nvSpPr>
          <p:cNvPr id="91" name="TextBox 90"/>
          <p:cNvSpPr txBox="1"/>
          <p:nvPr/>
        </p:nvSpPr>
        <p:spPr>
          <a:xfrm>
            <a:off x="667512" y="4877773"/>
            <a:ext cx="7525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3</a:t>
            </a:r>
            <a:r>
              <a:rPr lang="en-GB" sz="3200" dirty="0" smtClean="0"/>
              <a:t>5 rounded to the nearest 10 is 40</a:t>
            </a:r>
          </a:p>
        </p:txBody>
      </p:sp>
      <p:sp>
        <p:nvSpPr>
          <p:cNvPr id="34" name="Right Bracket 33"/>
          <p:cNvSpPr/>
          <p:nvPr/>
        </p:nvSpPr>
        <p:spPr>
          <a:xfrm rot="16200000">
            <a:off x="6050847" y="933027"/>
            <a:ext cx="360000" cy="3600171"/>
          </a:xfrm>
          <a:prstGeom prst="rightBracket">
            <a:avLst>
              <a:gd name="adj" fmla="val 500024"/>
            </a:avLst>
          </a:prstGeom>
          <a:noFill/>
          <a:ln w="38100">
            <a:solidFill>
              <a:schemeClr val="accent6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Right Bracket 34"/>
          <p:cNvSpPr/>
          <p:nvPr/>
        </p:nvSpPr>
        <p:spPr>
          <a:xfrm rot="5400000" flipH="1">
            <a:off x="2446860" y="929214"/>
            <a:ext cx="360000" cy="3607802"/>
          </a:xfrm>
          <a:prstGeom prst="rightBracket">
            <a:avLst>
              <a:gd name="adj" fmla="val 801734"/>
            </a:avLst>
          </a:prstGeom>
          <a:noFill/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822959" y="2957817"/>
            <a:ext cx="7215607" cy="669261"/>
            <a:chOff x="850232" y="3272589"/>
            <a:chExt cx="7579894" cy="577516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850232" y="3568859"/>
              <a:ext cx="7571872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850232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843012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608221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366210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124199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882188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4640177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5398166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6156155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914144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672133" y="3272589"/>
              <a:ext cx="0" cy="57751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964067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7" grpId="0" animBg="1"/>
      <p:bldP spid="88" grpId="0"/>
      <p:bldP spid="89" grpId="0"/>
      <p:bldP spid="91" grpId="0"/>
      <p:bldP spid="34" grpId="0" animBg="1"/>
      <p:bldP spid="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1|0.7|3|1.8|0.8|5.6|1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8.2|9.3|2.4|16.7|2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.8|2.3|1.2|5.3|2.2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1|1|1.8|0.9|1.8|5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1|1.6|1.4|8.5|1.3|1|1.7|1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3|0.8|7|1.1|2.9|0.9|3.2|1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5.2|4.4|2.9|12.7|8.9|5.4|5.5|3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dcmitype/"/>
    <ds:schemaRef ds:uri="http://schemas.microsoft.com/office/2006/documentManagement/types"/>
    <ds:schemaRef ds:uri="http://purl.org/dc/elements/1.1/"/>
    <ds:schemaRef ds:uri="522d4c35-b548-4432-90ae-af4376e1c4b4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3458</TotalTime>
  <Words>312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2_Custom Design</vt:lpstr>
      <vt:lpstr>3_Custom Design</vt:lpstr>
      <vt:lpstr>1_Title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3 on the worksheet</vt:lpstr>
      <vt:lpstr>PowerPoint Presentation</vt:lpstr>
      <vt:lpstr>Have a go at questions 4 and 5 on the worksheet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188</cp:revision>
  <dcterms:created xsi:type="dcterms:W3CDTF">2019-07-05T11:02:13Z</dcterms:created>
  <dcterms:modified xsi:type="dcterms:W3CDTF">2020-08-28T11:48:59Z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