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1"/>
  </p:notesMasterIdLst>
  <p:sldIdLst>
    <p:sldId id="296" r:id="rId11"/>
    <p:sldId id="297" r:id="rId12"/>
    <p:sldId id="298" r:id="rId13"/>
    <p:sldId id="317" r:id="rId14"/>
    <p:sldId id="299" r:id="rId15"/>
    <p:sldId id="300" r:id="rId16"/>
    <p:sldId id="304" r:id="rId17"/>
    <p:sldId id="316" r:id="rId18"/>
    <p:sldId id="306" r:id="rId19"/>
    <p:sldId id="32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3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311" y="2254433"/>
            <a:ext cx="6181880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4773" y="655676"/>
            <a:ext cx="7650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Draw your own underwater scene.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Describe the position of the different creatures or items using full sentences.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399" y="2674639"/>
            <a:ext cx="3483201" cy="30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562572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the number tracks.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765330"/>
              </p:ext>
            </p:extLst>
          </p:nvPr>
        </p:nvGraphicFramePr>
        <p:xfrm>
          <a:off x="1523997" y="1396998"/>
          <a:ext cx="5203373" cy="706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339">
                  <a:extLst>
                    <a:ext uri="{9D8B030D-6E8A-4147-A177-3AD203B41FA5}">
                      <a16:colId xmlns:a16="http://schemas.microsoft.com/office/drawing/2014/main" val="3984897367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420624369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882401934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335220740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1785999986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021844200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445751569"/>
                    </a:ext>
                  </a:extLst>
                </a:gridCol>
              </a:tblGrid>
              <a:tr h="70612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3383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22531"/>
              </p:ext>
            </p:extLst>
          </p:nvPr>
        </p:nvGraphicFramePr>
        <p:xfrm>
          <a:off x="1523997" y="2625557"/>
          <a:ext cx="5203373" cy="706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339">
                  <a:extLst>
                    <a:ext uri="{9D8B030D-6E8A-4147-A177-3AD203B41FA5}">
                      <a16:colId xmlns:a16="http://schemas.microsoft.com/office/drawing/2014/main" val="3984897367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420624369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882401934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335220740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1785999986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021844200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445751569"/>
                    </a:ext>
                  </a:extLst>
                </a:gridCol>
              </a:tblGrid>
              <a:tr h="70612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3383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24602"/>
              </p:ext>
            </p:extLst>
          </p:nvPr>
        </p:nvGraphicFramePr>
        <p:xfrm>
          <a:off x="1523996" y="3862097"/>
          <a:ext cx="5203373" cy="706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339">
                  <a:extLst>
                    <a:ext uri="{9D8B030D-6E8A-4147-A177-3AD203B41FA5}">
                      <a16:colId xmlns:a16="http://schemas.microsoft.com/office/drawing/2014/main" val="3984897367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420624369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882401934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335220740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1785999986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021844200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445751569"/>
                    </a:ext>
                  </a:extLst>
                </a:gridCol>
              </a:tblGrid>
              <a:tr h="70612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3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562572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the number tracks.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487093"/>
              </p:ext>
            </p:extLst>
          </p:nvPr>
        </p:nvGraphicFramePr>
        <p:xfrm>
          <a:off x="1523997" y="1396998"/>
          <a:ext cx="5203373" cy="706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339">
                  <a:extLst>
                    <a:ext uri="{9D8B030D-6E8A-4147-A177-3AD203B41FA5}">
                      <a16:colId xmlns:a16="http://schemas.microsoft.com/office/drawing/2014/main" val="3984897367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420624369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882401934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335220740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1785999986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021844200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445751569"/>
                    </a:ext>
                  </a:extLst>
                </a:gridCol>
              </a:tblGrid>
              <a:tr h="70612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33835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175573"/>
              </p:ext>
            </p:extLst>
          </p:nvPr>
        </p:nvGraphicFramePr>
        <p:xfrm>
          <a:off x="1523997" y="2625557"/>
          <a:ext cx="5203373" cy="706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339">
                  <a:extLst>
                    <a:ext uri="{9D8B030D-6E8A-4147-A177-3AD203B41FA5}">
                      <a16:colId xmlns:a16="http://schemas.microsoft.com/office/drawing/2014/main" val="3984897367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420624369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882401934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335220740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1785999986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021844200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445751569"/>
                    </a:ext>
                  </a:extLst>
                </a:gridCol>
              </a:tblGrid>
              <a:tr h="70612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33835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614464"/>
              </p:ext>
            </p:extLst>
          </p:nvPr>
        </p:nvGraphicFramePr>
        <p:xfrm>
          <a:off x="1523996" y="3862097"/>
          <a:ext cx="5203373" cy="706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339">
                  <a:extLst>
                    <a:ext uri="{9D8B030D-6E8A-4147-A177-3AD203B41FA5}">
                      <a16:colId xmlns:a16="http://schemas.microsoft.com/office/drawing/2014/main" val="3984897367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420624369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882401934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335220740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1785999986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021844200"/>
                    </a:ext>
                  </a:extLst>
                </a:gridCol>
                <a:gridCol w="743339">
                  <a:extLst>
                    <a:ext uri="{9D8B030D-6E8A-4147-A177-3AD203B41FA5}">
                      <a16:colId xmlns:a16="http://schemas.microsoft.com/office/drawing/2014/main" val="2445751569"/>
                    </a:ext>
                  </a:extLst>
                </a:gridCol>
              </a:tblGrid>
              <a:tr h="70612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338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35535" y="1514574"/>
            <a:ext cx="58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75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9281" y="1514574"/>
            <a:ext cx="58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50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1779" y="1510584"/>
            <a:ext cx="58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25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206" y="1514574"/>
            <a:ext cx="58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2370" y="2717007"/>
            <a:ext cx="58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30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6502" y="2717007"/>
            <a:ext cx="58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</a:t>
            </a:r>
            <a:r>
              <a:rPr lang="en-GB" sz="2800" dirty="0" smtClean="0">
                <a:solidFill>
                  <a:schemeClr val="accent1"/>
                </a:solidFill>
              </a:rPr>
              <a:t>5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895" y="2733275"/>
            <a:ext cx="58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5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0918" y="2733275"/>
            <a:ext cx="58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436" y="3949048"/>
            <a:ext cx="73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200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0452" y="3949048"/>
            <a:ext cx="74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250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2592" y="3949048"/>
            <a:ext cx="92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300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0918" y="3949048"/>
            <a:ext cx="58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00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94529" y="3122710"/>
            <a:ext cx="6657316" cy="102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8663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5177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38040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1691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4719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8205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1233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7747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4261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0775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7289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093283" y="3522301"/>
            <a:ext cx="245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376926" y="3522301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055873" y="3522301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2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707206" y="3522301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3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378261" y="3522301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4</a:t>
            </a:r>
            <a:endParaRPr lang="en-GB" sz="2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040730" y="3522301"/>
                <a:ext cx="1216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 smtClean="0">
                    <a:latin typeface="Calibri" panose="020F0502020204030204" pitchFamily="34" charset="0"/>
                  </a:rPr>
                  <a:t>1</a:t>
                </a:r>
                <a:endParaRPr lang="en-GB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30" y="3522301"/>
                <a:ext cx="1216885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276398" y="3522301"/>
                <a:ext cx="1216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 smtClean="0">
                    <a:latin typeface="Calibri" panose="020F0502020204030204" pitchFamily="34" charset="0"/>
                  </a:rPr>
                  <a:t>2</a:t>
                </a:r>
                <a:endParaRPr lang="en-GB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398" y="3522301"/>
                <a:ext cx="1216885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658961" y="3522301"/>
                <a:ext cx="1216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 smtClean="0">
                    <a:latin typeface="Calibri" panose="020F0502020204030204" pitchFamily="34" charset="0"/>
                  </a:rPr>
                  <a:t>3</a:t>
                </a:r>
                <a:endParaRPr lang="en-GB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961" y="3522301"/>
                <a:ext cx="1216885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992250" y="3522301"/>
                <a:ext cx="1216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 smtClean="0">
                    <a:latin typeface="Calibri" panose="020F0502020204030204" pitchFamily="34" charset="0"/>
                  </a:rPr>
                  <a:t>4</a:t>
                </a:r>
                <a:endParaRPr lang="en-GB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50" y="3522301"/>
                <a:ext cx="1216885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25723" y="3522301"/>
                <a:ext cx="1216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 smtClean="0">
                    <a:latin typeface="Calibri" panose="020F0502020204030204" pitchFamily="34" charset="0"/>
                  </a:rPr>
                  <a:t>5</a:t>
                </a:r>
                <a:endParaRPr lang="en-GB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23" y="3522301"/>
                <a:ext cx="1216885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043402" y="3522301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5</a:t>
            </a:r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7512" y="4946589"/>
            <a:ext cx="751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have you seen negative numbers before?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21126" y="4331291"/>
            <a:ext cx="259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Negative 1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21127" y="4331291"/>
            <a:ext cx="259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Negative 2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21127" y="4331291"/>
            <a:ext cx="259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Negative 3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21127" y="4331291"/>
            <a:ext cx="259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Negative 4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21127" y="4331291"/>
            <a:ext cx="259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Negative 5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2"/>
      <p:bldP spid="26" grpId="0"/>
      <p:bldP spid="26" grpId="1"/>
      <p:bldP spid="28" grpId="0"/>
      <p:bldP spid="29" grpId="0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1795" y="633090"/>
                <a:ext cx="219198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Temperature - </a:t>
                </a:r>
              </a:p>
              <a:p>
                <a:pPr algn="ctr"/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GB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hen the temperature is below freezing (0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℃</m:t>
                    </m:r>
                  </m:oMath>
                </a14:m>
                <a:r>
                  <a:rPr lang="en-GB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), it is shown as a negative number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795" y="633090"/>
                <a:ext cx="2191984" cy="3046988"/>
              </a:xfrm>
              <a:prstGeom prst="rect">
                <a:avLst/>
              </a:prstGeom>
              <a:blipFill>
                <a:blip r:embed="rId5"/>
                <a:stretch>
                  <a:fillRect t="-1600" r="-3056" b="-3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57" y="967683"/>
            <a:ext cx="1649186" cy="20660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6463" y="1008069"/>
            <a:ext cx="2003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Lift – negative numbers used for floors below ground level.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3151" y="3954077"/>
            <a:ext cx="4415192" cy="1190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92497" y="5290837"/>
            <a:ext cx="421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Negative numbers can be used to measure under sea level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7686" y="633090"/>
            <a:ext cx="1511575" cy="30270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4773" y="655676"/>
            <a:ext cx="76509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Research the average monthly temperature for these capital cities.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Ottawa (Capital of Canada)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Moscow (Capital of Russia)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Nuuk (Capital of Greenland)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358" y="1498754"/>
            <a:ext cx="2726231" cy="1638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772" y="3642716"/>
            <a:ext cx="76509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Which temperatures are negative?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Which temperatures are positive?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51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362" y="665102"/>
            <a:ext cx="4797387" cy="4139568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813589" y="4924997"/>
            <a:ext cx="5044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far below sea level is the yellow octopus?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89500" y="4924997"/>
            <a:ext cx="2632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25 metres</a:t>
            </a:r>
            <a:endParaRPr lang="en-GB" sz="28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84001" y="4924997"/>
            <a:ext cx="5044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other questions could you ask about the picture?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312771" y="3916335"/>
            <a:ext cx="26648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4170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2" grpId="1"/>
      <p:bldP spid="83" grpId="0"/>
      <p:bldP spid="83" grpId="1"/>
      <p:bldP spid="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1.1|1.4|0.9|14.8|0.9|5.5|0.8|12.2|1.1|1.4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7|1.1|0.8|0.9|0.9|9.9|1.6|1.6|1.8|1.4|11.4|1|7.9|9.9|2.4|2.5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3.2|2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7|6.1|5.5|4.4|0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47F843-D164-4EDA-8E9D-BEB428FDC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9757</TotalTime>
  <Words>209</Words>
  <Application>Microsoft Office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267</cp:revision>
  <dcterms:created xsi:type="dcterms:W3CDTF">2019-07-05T11:02:13Z</dcterms:created>
  <dcterms:modified xsi:type="dcterms:W3CDTF">2020-09-21T09:25:38Z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