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  <p:sldMasterId id="2147483687" r:id="rId12"/>
  </p:sldMasterIdLst>
  <p:notesMasterIdLst>
    <p:notesMasterId r:id="rId25"/>
  </p:notesMasterIdLst>
  <p:sldIdLst>
    <p:sldId id="296" r:id="rId13"/>
    <p:sldId id="297" r:id="rId14"/>
    <p:sldId id="311" r:id="rId15"/>
    <p:sldId id="329" r:id="rId16"/>
    <p:sldId id="299" r:id="rId17"/>
    <p:sldId id="312" r:id="rId18"/>
    <p:sldId id="330" r:id="rId19"/>
    <p:sldId id="321" r:id="rId20"/>
    <p:sldId id="315" r:id="rId21"/>
    <p:sldId id="331" r:id="rId22"/>
    <p:sldId id="332" r:id="rId23"/>
    <p:sldId id="32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17/09/2020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86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99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17/09/2020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634670BB-6BE0-8F4F-A2E1-506C97C353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1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3 – 5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7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686844" y="473197"/>
            <a:ext cx="40654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How many sweets are there altogether?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938" y="1446383"/>
            <a:ext cx="1008580" cy="102211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229" y="1446382"/>
            <a:ext cx="1008580" cy="10221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861" y="1446381"/>
            <a:ext cx="1008580" cy="10221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493" y="1446380"/>
            <a:ext cx="1008580" cy="10221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938" y="2468505"/>
            <a:ext cx="1008580" cy="102211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229" y="2468504"/>
            <a:ext cx="1008580" cy="10221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861" y="2468503"/>
            <a:ext cx="1008580" cy="10221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493" y="2468502"/>
            <a:ext cx="1008580" cy="102211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938" y="3490627"/>
            <a:ext cx="1008580" cy="102211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229" y="3490626"/>
            <a:ext cx="1008580" cy="102211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861" y="3490625"/>
            <a:ext cx="1008580" cy="102211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493" y="3490624"/>
            <a:ext cx="1008580" cy="102211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4938" y="4512749"/>
            <a:ext cx="1008580" cy="102211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229" y="4512748"/>
            <a:ext cx="1008580" cy="10221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4861" y="4512747"/>
            <a:ext cx="1008580" cy="1022119"/>
          </a:xfrm>
          <a:prstGeom prst="rect">
            <a:avLst/>
          </a:prstGeom>
        </p:spPr>
      </p:pic>
      <p:pic>
        <p:nvPicPr>
          <p:cNvPr id="44" name="Picture 4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72" y="1403744"/>
            <a:ext cx="1176632" cy="1662468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1844145" y="1635732"/>
            <a:ext cx="2950054" cy="1074805"/>
          </a:xfrm>
          <a:prstGeom prst="wedgeRoundRectCallout">
            <a:avLst>
              <a:gd name="adj1" fmla="val -57295"/>
              <a:gd name="adj2" fmla="val 37841"/>
              <a:gd name="adj3" fmla="val 1666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I counted in 25s from</a:t>
            </a:r>
          </a:p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0 to 375</a:t>
            </a:r>
          </a:p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There are 375 sweets.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573487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48" name="Picture 4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30047" y="2971795"/>
            <a:ext cx="1137679" cy="1607431"/>
          </a:xfrm>
          <a:prstGeom prst="rect">
            <a:avLst/>
          </a:prstGeom>
        </p:spPr>
      </p:pic>
      <p:sp>
        <p:nvSpPr>
          <p:cNvPr id="49" name="Rounded Rectangular Callout 48"/>
          <p:cNvSpPr/>
          <p:nvPr/>
        </p:nvSpPr>
        <p:spPr>
          <a:xfrm>
            <a:off x="729088" y="2899886"/>
            <a:ext cx="2761505" cy="1895627"/>
          </a:xfrm>
          <a:prstGeom prst="wedgeRoundRectCallout">
            <a:avLst>
              <a:gd name="adj1" fmla="val 60343"/>
              <a:gd name="adj2" fmla="val 13038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I counted in 100s from 0 to 300</a:t>
            </a:r>
          </a:p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I counted in 25s from 300 to 375</a:t>
            </a:r>
          </a:p>
          <a:p>
            <a:pPr algn="ctr"/>
            <a:r>
              <a:rPr lang="en-GB" sz="2200" dirty="0" smtClean="0">
                <a:solidFill>
                  <a:schemeClr val="tx1"/>
                </a:solidFill>
              </a:rPr>
              <a:t>There are 375 sweets.</a:t>
            </a:r>
            <a:endParaRPr lang="en-GB" sz="22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59472" y="4911468"/>
            <a:ext cx="3831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Whose method is more efficient?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911634" y="1403744"/>
            <a:ext cx="2918380" cy="106476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ounded Rectangle 38"/>
          <p:cNvSpPr/>
          <p:nvPr/>
        </p:nvSpPr>
        <p:spPr>
          <a:xfrm>
            <a:off x="4919674" y="2468505"/>
            <a:ext cx="2918380" cy="102211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4921808" y="3485891"/>
            <a:ext cx="2918380" cy="102211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314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7" grpId="0"/>
      <p:bldP spid="49" grpId="0" animBg="1"/>
      <p:bldP spid="50" grpId="0"/>
      <p:bldP spid="2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93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the sequences.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15, 20, 25, 30, ___, ___, ___, ___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600, 550, 500, ___, ___, ___, ___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100, ___, ____, ____, 80, 75, 70, 65</a:t>
            </a:r>
          </a:p>
        </p:txBody>
      </p:sp>
    </p:spTree>
    <p:extLst>
      <p:ext uri="{BB962C8B-B14F-4D97-AF65-F5344CB8AC3E}">
        <p14:creationId xmlns:p14="http://schemas.microsoft.com/office/powerpoint/2010/main" val="1313413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Complete the sequences.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15, 20, 25, 30, ___, ___, ___, ___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600, 550, 500, ____, ____, ____, ____</a:t>
            </a:r>
          </a:p>
          <a:p>
            <a:pPr marL="514350" indent="-514350">
              <a:buAutoNum type="arabicParenR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100, ___, ____, ____, 80, 75, 70, 65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2321" y="1603772"/>
            <a:ext cx="55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35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0447" y="1603772"/>
            <a:ext cx="55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40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8573" y="1603772"/>
            <a:ext cx="55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4</a:t>
            </a:r>
            <a:r>
              <a:rPr lang="en-GB" sz="2800" dirty="0" smtClean="0">
                <a:solidFill>
                  <a:schemeClr val="accent5"/>
                </a:solidFill>
              </a:rPr>
              <a:t>5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6699" y="1603772"/>
            <a:ext cx="55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50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2321" y="2466128"/>
            <a:ext cx="777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450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0624" y="2466128"/>
            <a:ext cx="777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400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4510" y="2466128"/>
            <a:ext cx="777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350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8396" y="2466128"/>
            <a:ext cx="777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3</a:t>
            </a:r>
            <a:r>
              <a:rPr lang="en-GB" sz="2800" dirty="0" smtClean="0">
                <a:solidFill>
                  <a:schemeClr val="accent5"/>
                </a:solidFill>
              </a:rPr>
              <a:t>00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16069" y="3315784"/>
            <a:ext cx="55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9</a:t>
            </a:r>
            <a:r>
              <a:rPr lang="en-GB" sz="2800" dirty="0" smtClean="0">
                <a:solidFill>
                  <a:schemeClr val="accent5"/>
                </a:solidFill>
              </a:rPr>
              <a:t>5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3533" y="3315784"/>
            <a:ext cx="55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9</a:t>
            </a:r>
            <a:r>
              <a:rPr lang="en-GB" sz="2800" dirty="0" smtClean="0">
                <a:solidFill>
                  <a:schemeClr val="accent5"/>
                </a:solidFill>
              </a:rPr>
              <a:t>0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458" y="3315784"/>
            <a:ext cx="55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85</a:t>
            </a:r>
            <a:endParaRPr lang="en-GB" sz="2800" dirty="0">
              <a:solidFill>
                <a:schemeClr val="accent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589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555098"/>
              </p:ext>
            </p:extLst>
          </p:nvPr>
        </p:nvGraphicFramePr>
        <p:xfrm>
          <a:off x="2889379" y="2889988"/>
          <a:ext cx="3053400" cy="3049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340">
                  <a:extLst>
                    <a:ext uri="{9D8B030D-6E8A-4147-A177-3AD203B41FA5}">
                      <a16:colId xmlns:a16="http://schemas.microsoft.com/office/drawing/2014/main" val="832563967"/>
                    </a:ext>
                  </a:extLst>
                </a:gridCol>
                <a:gridCol w="305340">
                  <a:extLst>
                    <a:ext uri="{9D8B030D-6E8A-4147-A177-3AD203B41FA5}">
                      <a16:colId xmlns:a16="http://schemas.microsoft.com/office/drawing/2014/main" val="38864586"/>
                    </a:ext>
                  </a:extLst>
                </a:gridCol>
                <a:gridCol w="305340">
                  <a:extLst>
                    <a:ext uri="{9D8B030D-6E8A-4147-A177-3AD203B41FA5}">
                      <a16:colId xmlns:a16="http://schemas.microsoft.com/office/drawing/2014/main" val="2061822284"/>
                    </a:ext>
                  </a:extLst>
                </a:gridCol>
                <a:gridCol w="305340">
                  <a:extLst>
                    <a:ext uri="{9D8B030D-6E8A-4147-A177-3AD203B41FA5}">
                      <a16:colId xmlns:a16="http://schemas.microsoft.com/office/drawing/2014/main" val="983997709"/>
                    </a:ext>
                  </a:extLst>
                </a:gridCol>
                <a:gridCol w="305340">
                  <a:extLst>
                    <a:ext uri="{9D8B030D-6E8A-4147-A177-3AD203B41FA5}">
                      <a16:colId xmlns:a16="http://schemas.microsoft.com/office/drawing/2014/main" val="1117229775"/>
                    </a:ext>
                  </a:extLst>
                </a:gridCol>
                <a:gridCol w="305340">
                  <a:extLst>
                    <a:ext uri="{9D8B030D-6E8A-4147-A177-3AD203B41FA5}">
                      <a16:colId xmlns:a16="http://schemas.microsoft.com/office/drawing/2014/main" val="2531087867"/>
                    </a:ext>
                  </a:extLst>
                </a:gridCol>
                <a:gridCol w="305340">
                  <a:extLst>
                    <a:ext uri="{9D8B030D-6E8A-4147-A177-3AD203B41FA5}">
                      <a16:colId xmlns:a16="http://schemas.microsoft.com/office/drawing/2014/main" val="244559046"/>
                    </a:ext>
                  </a:extLst>
                </a:gridCol>
                <a:gridCol w="305340">
                  <a:extLst>
                    <a:ext uri="{9D8B030D-6E8A-4147-A177-3AD203B41FA5}">
                      <a16:colId xmlns:a16="http://schemas.microsoft.com/office/drawing/2014/main" val="1519363584"/>
                    </a:ext>
                  </a:extLst>
                </a:gridCol>
                <a:gridCol w="305340">
                  <a:extLst>
                    <a:ext uri="{9D8B030D-6E8A-4147-A177-3AD203B41FA5}">
                      <a16:colId xmlns:a16="http://schemas.microsoft.com/office/drawing/2014/main" val="605242702"/>
                    </a:ext>
                  </a:extLst>
                </a:gridCol>
                <a:gridCol w="305340">
                  <a:extLst>
                    <a:ext uri="{9D8B030D-6E8A-4147-A177-3AD203B41FA5}">
                      <a16:colId xmlns:a16="http://schemas.microsoft.com/office/drawing/2014/main" val="3745839215"/>
                    </a:ext>
                  </a:extLst>
                </a:gridCol>
              </a:tblGrid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201257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0584920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29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155418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39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4001014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49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915531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59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8464949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69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4271980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79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6989924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89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4511429"/>
                  </a:ext>
                </a:extLst>
              </a:tr>
              <a:tr h="30499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91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92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93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94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95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96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97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98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99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+mn-lt"/>
                        </a:rPr>
                        <a:t>100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53727624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Complete the number line.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8665" y="2153429"/>
            <a:ext cx="339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0</a:t>
            </a:r>
            <a:endParaRPr lang="en-GB" sz="28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113354" y="2153429"/>
            <a:ext cx="1217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100</a:t>
            </a:r>
            <a:endParaRPr lang="en-GB" sz="2800" dirty="0"/>
          </a:p>
        </p:txBody>
      </p:sp>
      <p:sp>
        <p:nvSpPr>
          <p:cNvPr id="169" name="TextBox 168"/>
          <p:cNvSpPr txBox="1"/>
          <p:nvPr/>
        </p:nvSpPr>
        <p:spPr>
          <a:xfrm>
            <a:off x="2608340" y="2153429"/>
            <a:ext cx="670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50</a:t>
            </a:r>
            <a:endParaRPr lang="en-GB" sz="28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796570" y="2153429"/>
            <a:ext cx="670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25</a:t>
            </a:r>
            <a:endParaRPr lang="en-GB" sz="2800" dirty="0"/>
          </a:p>
        </p:txBody>
      </p:sp>
      <p:sp>
        <p:nvSpPr>
          <p:cNvPr id="171" name="TextBox 170"/>
          <p:cNvSpPr txBox="1"/>
          <p:nvPr/>
        </p:nvSpPr>
        <p:spPr>
          <a:xfrm>
            <a:off x="3420110" y="2153429"/>
            <a:ext cx="670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75</a:t>
            </a:r>
            <a:endParaRPr lang="en-GB" sz="2800" dirty="0"/>
          </a:p>
        </p:txBody>
      </p:sp>
      <p:sp>
        <p:nvSpPr>
          <p:cNvPr id="13" name="L-Shape 12"/>
          <p:cNvSpPr/>
          <p:nvPr/>
        </p:nvSpPr>
        <p:spPr>
          <a:xfrm rot="5400000">
            <a:off x="3963055" y="1815276"/>
            <a:ext cx="906048" cy="3053400"/>
          </a:xfrm>
          <a:prstGeom prst="corner">
            <a:avLst>
              <a:gd name="adj1" fmla="val 168353"/>
              <a:gd name="adj2" fmla="val 67464"/>
            </a:avLst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L-Shape 173"/>
          <p:cNvSpPr/>
          <p:nvPr/>
        </p:nvSpPr>
        <p:spPr>
          <a:xfrm rot="16200000">
            <a:off x="3972595" y="2422773"/>
            <a:ext cx="886967" cy="3053404"/>
          </a:xfrm>
          <a:prstGeom prst="corner">
            <a:avLst>
              <a:gd name="adj1" fmla="val 172690"/>
              <a:gd name="adj2" fmla="val 66373"/>
            </a:avLst>
          </a:prstGeom>
          <a:solidFill>
            <a:schemeClr val="accent4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5" name="L-Shape 174"/>
          <p:cNvSpPr/>
          <p:nvPr/>
        </p:nvSpPr>
        <p:spPr>
          <a:xfrm rot="5400000">
            <a:off x="3956408" y="3338948"/>
            <a:ext cx="919337" cy="3053403"/>
          </a:xfrm>
          <a:prstGeom prst="corner">
            <a:avLst>
              <a:gd name="adj1" fmla="val 165693"/>
              <a:gd name="adj2" fmla="val 67479"/>
            </a:avLst>
          </a:prstGeom>
          <a:solidFill>
            <a:schemeClr val="accent6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L-Shape 175"/>
          <p:cNvSpPr/>
          <p:nvPr/>
        </p:nvSpPr>
        <p:spPr>
          <a:xfrm rot="16200000">
            <a:off x="3959073" y="3943563"/>
            <a:ext cx="914011" cy="3053398"/>
          </a:xfrm>
          <a:prstGeom prst="corner">
            <a:avLst>
              <a:gd name="adj1" fmla="val 167253"/>
              <a:gd name="adj2" fmla="val 67473"/>
            </a:avLst>
          </a:prstGeom>
          <a:solidFill>
            <a:schemeClr val="accent2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483" y="1805877"/>
            <a:ext cx="6497792" cy="410055"/>
          </a:xfrm>
          <a:prstGeom prst="rect">
            <a:avLst/>
          </a:prstGeom>
        </p:spPr>
      </p:pic>
      <p:sp>
        <p:nvSpPr>
          <p:cNvPr id="184" name="TextBox 183"/>
          <p:cNvSpPr txBox="1"/>
          <p:nvPr/>
        </p:nvSpPr>
        <p:spPr>
          <a:xfrm>
            <a:off x="7351864" y="2153429"/>
            <a:ext cx="1217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  <a:r>
              <a:rPr lang="en-GB" sz="2800" dirty="0" smtClean="0"/>
              <a:t>00</a:t>
            </a:r>
            <a:endParaRPr lang="en-GB" sz="2800" dirty="0"/>
          </a:p>
        </p:txBody>
      </p:sp>
      <p:sp>
        <p:nvSpPr>
          <p:cNvPr id="185" name="TextBox 184"/>
          <p:cNvSpPr txBox="1"/>
          <p:nvPr/>
        </p:nvSpPr>
        <p:spPr>
          <a:xfrm>
            <a:off x="5752416" y="2153429"/>
            <a:ext cx="81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150</a:t>
            </a:r>
            <a:endParaRPr lang="en-GB" sz="2800" dirty="0"/>
          </a:p>
        </p:txBody>
      </p:sp>
      <p:sp>
        <p:nvSpPr>
          <p:cNvPr id="186" name="TextBox 185"/>
          <p:cNvSpPr txBox="1"/>
          <p:nvPr/>
        </p:nvSpPr>
        <p:spPr>
          <a:xfrm>
            <a:off x="4952841" y="2153429"/>
            <a:ext cx="856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125</a:t>
            </a:r>
            <a:endParaRPr lang="en-GB" sz="2800" dirty="0"/>
          </a:p>
        </p:txBody>
      </p:sp>
      <p:sp>
        <p:nvSpPr>
          <p:cNvPr id="187" name="TextBox 186"/>
          <p:cNvSpPr txBox="1"/>
          <p:nvPr/>
        </p:nvSpPr>
        <p:spPr>
          <a:xfrm>
            <a:off x="6575486" y="2153429"/>
            <a:ext cx="79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175</a:t>
            </a:r>
            <a:endParaRPr lang="en-GB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248483" y="1649321"/>
            <a:ext cx="325626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252935" y="1801594"/>
            <a:ext cx="824833" cy="428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059108" y="1801594"/>
            <a:ext cx="836466" cy="428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878526" y="1801594"/>
            <a:ext cx="792435" cy="428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664741" y="1801594"/>
            <a:ext cx="851298" cy="428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55891" y="4405979"/>
            <a:ext cx="3308542" cy="89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484290" y="1801594"/>
            <a:ext cx="824833" cy="428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302903" y="1801594"/>
            <a:ext cx="800758" cy="428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116101" y="1801594"/>
            <a:ext cx="792435" cy="428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896096" y="1801594"/>
            <a:ext cx="856399" cy="428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84631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  <p:bldP spid="170" grpId="0"/>
      <p:bldP spid="171" grpId="0"/>
      <p:bldP spid="13" grpId="0" animBg="1"/>
      <p:bldP spid="174" grpId="0" animBg="1"/>
      <p:bldP spid="175" grpId="0" animBg="1"/>
      <p:bldP spid="176" grpId="0" animBg="1"/>
      <p:bldP spid="185" grpId="0"/>
      <p:bldP spid="186" grpId="0"/>
      <p:bldP spid="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341107" y="590935"/>
            <a:ext cx="8000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One barrel weighs 25 kg.</a:t>
            </a:r>
          </a:p>
          <a:p>
            <a:pPr algn="ctr"/>
            <a:r>
              <a:rPr lang="en-GB" sz="3200" dirty="0" smtClean="0"/>
              <a:t>How much do seven barrels weigh?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07" y="1772659"/>
            <a:ext cx="2072276" cy="16981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63" y="1772659"/>
            <a:ext cx="2072276" cy="16981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419" y="1772659"/>
            <a:ext cx="2072276" cy="16981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575" y="1772659"/>
            <a:ext cx="2072276" cy="16981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730" y="1772659"/>
            <a:ext cx="2072276" cy="169811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07" y="3896864"/>
            <a:ext cx="2072276" cy="16981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263" y="3840617"/>
            <a:ext cx="2072276" cy="16981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9775" y="3313670"/>
            <a:ext cx="121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25 kg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2413383" y="3309724"/>
            <a:ext cx="121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50 kg</a:t>
            </a:r>
            <a:endParaRPr lang="en-GB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958841" y="3309724"/>
            <a:ext cx="121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75 kg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5410294" y="3309724"/>
            <a:ext cx="121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100 kg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902847" y="3309724"/>
            <a:ext cx="121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125 kg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874870" y="5441602"/>
            <a:ext cx="121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150 kg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2322352" y="5441602"/>
            <a:ext cx="121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175 kg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38028" y="4445431"/>
            <a:ext cx="4394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Seven barrels weigh 175 kg.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796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  <p:bldP spid="25" grpId="0"/>
      <p:bldP spid="26" grpId="0"/>
      <p:bldP spid="27" grpId="0"/>
      <p:bldP spid="28" grpId="0"/>
      <p:bldP spid="2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and 2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77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301910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Complete the number track.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574707"/>
              </p:ext>
            </p:extLst>
          </p:nvPr>
        </p:nvGraphicFramePr>
        <p:xfrm>
          <a:off x="1171303" y="1931851"/>
          <a:ext cx="6261465" cy="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495">
                  <a:extLst>
                    <a:ext uri="{9D8B030D-6E8A-4147-A177-3AD203B41FA5}">
                      <a16:colId xmlns:a16="http://schemas.microsoft.com/office/drawing/2014/main" val="168272768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1049033905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878898618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3746338069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2849016073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1792021952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3712542758"/>
                    </a:ext>
                  </a:extLst>
                </a:gridCol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425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451102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246469"/>
              </p:ext>
            </p:extLst>
          </p:nvPr>
        </p:nvGraphicFramePr>
        <p:xfrm>
          <a:off x="1171303" y="3926820"/>
          <a:ext cx="6261465" cy="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495">
                  <a:extLst>
                    <a:ext uri="{9D8B030D-6E8A-4147-A177-3AD203B41FA5}">
                      <a16:colId xmlns:a16="http://schemas.microsoft.com/office/drawing/2014/main" val="168272768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1049033905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878898618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3746338069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2849016073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1792021952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3712542758"/>
                    </a:ext>
                  </a:extLst>
                </a:gridCol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375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4511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41717" y="2018239"/>
            <a:ext cx="79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475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52852" y="2018239"/>
            <a:ext cx="79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500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744392" y="2018239"/>
            <a:ext cx="79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525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635933" y="2018239"/>
            <a:ext cx="79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550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29743" y="4005933"/>
            <a:ext cx="79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325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821284" y="4005933"/>
            <a:ext cx="79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300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45118" y="4005933"/>
            <a:ext cx="79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275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636659" y="4005933"/>
            <a:ext cx="796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250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8673" y="5016192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What’s the same?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58673" y="570219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What’s different?</a:t>
            </a:r>
          </a:p>
        </p:txBody>
      </p:sp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089786"/>
              </p:ext>
            </p:extLst>
          </p:nvPr>
        </p:nvGraphicFramePr>
        <p:xfrm>
          <a:off x="1171303" y="2930498"/>
          <a:ext cx="6261465" cy="693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495">
                  <a:extLst>
                    <a:ext uri="{9D8B030D-6E8A-4147-A177-3AD203B41FA5}">
                      <a16:colId xmlns:a16="http://schemas.microsoft.com/office/drawing/2014/main" val="168272768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1049033905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878898618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3746338069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2849016073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1792021952"/>
                    </a:ext>
                  </a:extLst>
                </a:gridCol>
                <a:gridCol w="894495">
                  <a:extLst>
                    <a:ext uri="{9D8B030D-6E8A-4147-A177-3AD203B41FA5}">
                      <a16:colId xmlns:a16="http://schemas.microsoft.com/office/drawing/2014/main" val="3712542758"/>
                    </a:ext>
                  </a:extLst>
                </a:gridCol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1,400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1,425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1,450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2451102"/>
                  </a:ext>
                </a:extLst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3903617" y="3042766"/>
            <a:ext cx="1099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1,475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760868" y="3042766"/>
            <a:ext cx="91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1,500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653134" y="3042766"/>
            <a:ext cx="917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1,525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43136" y="3042766"/>
            <a:ext cx="99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1,550</a:t>
            </a:r>
            <a:endParaRPr lang="en-GB" sz="24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730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0" grpId="0"/>
      <p:bldP spid="91" grpId="0"/>
      <p:bldP spid="92" grpId="0"/>
      <p:bldP spid="9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1|0.8|0.9|13.6|1.7|1.2|1.6|19.6|1.2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7|5.7|7.5|8.3|7.6|0.9|2.3|0.5|28.9|1.9|1.4|19|11.6|2.2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9|0.6|1.4|1.8|1.3|1.7|1.6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|2.1|1.8|2.1|13.9|11.3|4|1.9|2.3|20.9|11.7|1.8|1.4|2|4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1|13|22|26.8|1|1|0.9|1.2|1.7|1.7|2|1.5|1.9|1.7|2.2|1.5|2.1|1.8|22.6|4.7|1.3|9.2|2.2|1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10243C-03FE-4517-A2A4-CB693F6460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522d4c35-b548-4432-90ae-af4376e1c4b4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12070</TotalTime>
  <Words>336</Words>
  <Application>Microsoft Office PowerPoint</Application>
  <PresentationFormat>On-screen Show (4:3)</PresentationFormat>
  <Paragraphs>183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and 2 on the worksheet</vt:lpstr>
      <vt:lpstr>PowerPoint Presentation</vt:lpstr>
      <vt:lpstr>Have a go at questions  3 – 5 on the worksheet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258</cp:revision>
  <dcterms:created xsi:type="dcterms:W3CDTF">2019-07-05T11:02:13Z</dcterms:created>
  <dcterms:modified xsi:type="dcterms:W3CDTF">2020-09-17T10:13:54Z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