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8" r:id="rId18"/>
    <p:sldId id="301" r:id="rId19"/>
    <p:sldId id="309" r:id="rId20"/>
    <p:sldId id="310" r:id="rId21"/>
    <p:sldId id="311" r:id="rId22"/>
    <p:sldId id="312" r:id="rId23"/>
    <p:sldId id="313" r:id="rId24"/>
    <p:sldId id="314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AB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48670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9" y="573555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03860" y="267670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7872" y="267670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4714" y="267670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9" y="3450550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103860" y="5560285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97872" y="5560285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4714" y="5560284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79860" y="97467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156513" y="972677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536088" y="972677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246779" y="95003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623432" y="948042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003007" y="948042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246779" y="132670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6623432" y="132471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3770134" y="385281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146787" y="385081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526362" y="385081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979910" y="385281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356563" y="385081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736138" y="385081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979910" y="422948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356563" y="422748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28218" y="1272042"/>
            <a:ext cx="2367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Three hundred and five</a:t>
            </a:r>
            <a:endParaRPr lang="en-GB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945237" y="4003528"/>
            <a:ext cx="2367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Three hundred and fifty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33"/>
    </mc:Choice>
    <mc:Fallback xmlns="">
      <p:transition spd="slow" advTm="8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61" grpId="0"/>
      <p:bldP spid="61" grpId="1"/>
      <p:bldP spid="62" grpId="0"/>
      <p:bldP spid="62" grpId="1"/>
      <p:bldP spid="63" grpId="0"/>
      <p:bldP spid="63" grpId="1"/>
      <p:bldP spid="24" grpId="0" animBg="1"/>
      <p:bldP spid="26" grpId="0" animBg="1"/>
      <p:bldP spid="29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95" y="712590"/>
            <a:ext cx="3140173" cy="2079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38" y="712590"/>
            <a:ext cx="3204069" cy="2079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8821" y="2999566"/>
            <a:ext cx="7342908" cy="1934751"/>
            <a:chOff x="758821" y="2999566"/>
            <a:chExt cx="7342908" cy="1934751"/>
          </a:xfrm>
        </p:grpSpPr>
        <p:sp>
          <p:nvSpPr>
            <p:cNvPr id="30" name="Rectangle 29"/>
            <p:cNvSpPr/>
            <p:nvPr/>
          </p:nvSpPr>
          <p:spPr>
            <a:xfrm>
              <a:off x="758821" y="2999566"/>
              <a:ext cx="734290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 smtClean="0">
                  <a:latin typeface="Calibri" panose="020F0502020204030204" pitchFamily="34" charset="0"/>
                </a:rPr>
                <a:t>Which of the numbers below can be made </a:t>
              </a:r>
            </a:p>
            <a:p>
              <a:pPr algn="ctr"/>
              <a:r>
                <a:rPr lang="en-GB" sz="3200" dirty="0" smtClean="0">
                  <a:latin typeface="Calibri" panose="020F0502020204030204" pitchFamily="34" charset="0"/>
                </a:rPr>
                <a:t>with 8 counters?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36420" y="4255823"/>
              <a:ext cx="8867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Calibri" panose="020F0502020204030204" pitchFamily="34" charset="0"/>
                </a:rPr>
                <a:t>611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70488" y="4255823"/>
              <a:ext cx="8867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Calibri" panose="020F0502020204030204" pitchFamily="34" charset="0"/>
                </a:rPr>
                <a:t>802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79137" y="4275822"/>
              <a:ext cx="8867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Calibri" panose="020F0502020204030204" pitchFamily="34" charset="0"/>
                </a:rPr>
                <a:t>233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87787" y="4287986"/>
              <a:ext cx="8867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Calibri" panose="020F0502020204030204" pitchFamily="34" charset="0"/>
                </a:rPr>
                <a:t>314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28" y="5198577"/>
            <a:ext cx="747045" cy="7470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89489" y="53484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2"/>
    </mc:Choice>
    <mc:Fallback xmlns="">
      <p:transition spd="slow" advTm="35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82655" y="39769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611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87787" y="39769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802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47476" y="2711250"/>
            <a:ext cx="88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233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87787" y="2711250"/>
            <a:ext cx="88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314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27" y="973971"/>
            <a:ext cx="2720095" cy="153713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81568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451640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21711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334414" y="129891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44366" y="128822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129" y="973971"/>
            <a:ext cx="2720095" cy="15371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128" y="3286796"/>
            <a:ext cx="2720095" cy="1537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26" y="3286797"/>
            <a:ext cx="2720095" cy="1537139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83587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453659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723730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287404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557476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827547" y="12787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289423" y="181901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548323" y="182534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289423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559495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829566" y="15391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085203" y="1272561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355275" y="1272561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105191" y="359461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375263" y="359461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645334" y="359461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213671" y="360406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483565" y="360406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996711" y="360406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266783" y="360406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536854" y="360406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085203" y="359461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355275" y="359461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25346" y="359461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7085203" y="386422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364972" y="3563699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249704" y="3565326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519776" y="3565326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789847" y="3565326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9" y="4768388"/>
            <a:ext cx="1176632" cy="1662468"/>
          </a:xfrm>
          <a:prstGeom prst="rect">
            <a:avLst/>
          </a:prstGeom>
        </p:spPr>
      </p:pic>
      <p:sp>
        <p:nvSpPr>
          <p:cNvPr id="73" name="Rounded Rectangular Callout 72"/>
          <p:cNvSpPr/>
          <p:nvPr/>
        </p:nvSpPr>
        <p:spPr>
          <a:xfrm>
            <a:off x="2321191" y="5144017"/>
            <a:ext cx="4574461" cy="915999"/>
          </a:xfrm>
          <a:prstGeom prst="wedgeRoundRectCallout">
            <a:avLst>
              <a:gd name="adj1" fmla="val -59942"/>
              <a:gd name="adj2" fmla="val 28214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839" y="5105909"/>
                <a:ext cx="45558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I notice that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8</a:t>
                </a:r>
              </a:p>
              <a:p>
                <a:pPr algn="ctr"/>
                <a:r>
                  <a:rPr lang="en-GB" sz="2800" dirty="0" smtClean="0"/>
                  <a:t>I wonder if there is a pattern.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39" y="5105909"/>
                <a:ext cx="4555814" cy="954107"/>
              </a:xfrm>
              <a:prstGeom prst="rect">
                <a:avLst/>
              </a:prstGeom>
              <a:blipFill>
                <a:blip r:embed="rId8"/>
                <a:stretch>
                  <a:fillRect l="-803" t="-6410" r="-535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129069" y="1566516"/>
            <a:ext cx="1230182" cy="1183359"/>
            <a:chOff x="3129069" y="1566516"/>
            <a:chExt cx="1230182" cy="1183359"/>
          </a:xfrm>
        </p:grpSpPr>
        <p:sp>
          <p:nvSpPr>
            <p:cNvPr id="67" name="L-shape 18">
              <a:extLst>
                <a:ext uri="{FF2B5EF4-FFF2-40B4-BE49-F238E27FC236}">
                  <a16:creationId xmlns:a16="http://schemas.microsoft.com/office/drawing/2014/main" id="{2733F7A2-12B9-584C-95AF-F625C822A2E9}"/>
                </a:ext>
              </a:extLst>
            </p:cNvPr>
            <p:cNvSpPr/>
            <p:nvPr/>
          </p:nvSpPr>
          <p:spPr>
            <a:xfrm rot="2125914" flipH="1">
              <a:off x="3589864" y="1566516"/>
              <a:ext cx="355786" cy="1109493"/>
            </a:xfrm>
            <a:prstGeom prst="corner">
              <a:avLst>
                <a:gd name="adj1" fmla="val 46088"/>
                <a:gd name="adj2" fmla="val 40771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069" y="1611417"/>
              <a:ext cx="1230182" cy="113845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120030" y="1847560"/>
            <a:ext cx="1170832" cy="1170832"/>
            <a:chOff x="7120030" y="1847560"/>
            <a:chExt cx="1170832" cy="1170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70153" y="2060724"/>
              <a:ext cx="756000" cy="75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030" y="1847560"/>
              <a:ext cx="1170832" cy="117083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043764" y="3804272"/>
            <a:ext cx="1230182" cy="1168822"/>
            <a:chOff x="3043764" y="3804272"/>
            <a:chExt cx="1230182" cy="1168822"/>
          </a:xfrm>
        </p:grpSpPr>
        <p:sp>
          <p:nvSpPr>
            <p:cNvPr id="68" name="L-shape 18">
              <a:extLst>
                <a:ext uri="{FF2B5EF4-FFF2-40B4-BE49-F238E27FC236}">
                  <a16:creationId xmlns:a16="http://schemas.microsoft.com/office/drawing/2014/main" id="{2733F7A2-12B9-584C-95AF-F625C822A2E9}"/>
                </a:ext>
              </a:extLst>
            </p:cNvPr>
            <p:cNvSpPr/>
            <p:nvPr/>
          </p:nvSpPr>
          <p:spPr>
            <a:xfrm rot="2125914" flipH="1">
              <a:off x="3569644" y="3804272"/>
              <a:ext cx="355786" cy="1109493"/>
            </a:xfrm>
            <a:prstGeom prst="corner">
              <a:avLst>
                <a:gd name="adj1" fmla="val 47721"/>
                <a:gd name="adj2" fmla="val 40391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764" y="3834636"/>
              <a:ext cx="1230182" cy="113845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044717" y="3897053"/>
            <a:ext cx="1230182" cy="1169622"/>
            <a:chOff x="7044717" y="3897053"/>
            <a:chExt cx="1230182" cy="1169622"/>
          </a:xfrm>
        </p:grpSpPr>
        <p:sp>
          <p:nvSpPr>
            <p:cNvPr id="69" name="L-shape 18">
              <a:extLst>
                <a:ext uri="{FF2B5EF4-FFF2-40B4-BE49-F238E27FC236}">
                  <a16:creationId xmlns:a16="http://schemas.microsoft.com/office/drawing/2014/main" id="{2733F7A2-12B9-584C-95AF-F625C822A2E9}"/>
                </a:ext>
              </a:extLst>
            </p:cNvPr>
            <p:cNvSpPr/>
            <p:nvPr/>
          </p:nvSpPr>
          <p:spPr>
            <a:xfrm rot="2125914" flipH="1">
              <a:off x="7541786" y="3897053"/>
              <a:ext cx="355786" cy="1109493"/>
            </a:xfrm>
            <a:prstGeom prst="corner">
              <a:avLst>
                <a:gd name="adj1" fmla="val 48918"/>
                <a:gd name="adj2" fmla="val 46431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717" y="3928217"/>
              <a:ext cx="1230182" cy="113845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9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59"/>
    </mc:Choice>
    <mc:Fallback xmlns="">
      <p:transition spd="slow" advTm="94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4 - 6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13395" y="634148"/>
            <a:ext cx="70639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Teddy has made 201 on the place value grid.</a:t>
            </a:r>
          </a:p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He moves one counter to make a new number. </a:t>
            </a:r>
          </a:p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What could his new number be?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28" y="5246192"/>
            <a:ext cx="747045" cy="7470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65919" y="53960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84" y="2550939"/>
            <a:ext cx="3761521" cy="21256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6361" y="4569617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0373" y="4569617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215" y="4569616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02635" y="295320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79288" y="295120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398840" y="2927650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302" y="3182204"/>
            <a:ext cx="146385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3"/>
    </mc:Choice>
    <mc:Fallback xmlns="">
      <p:transition spd="slow" advTm="3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97" y="2746742"/>
            <a:ext cx="2279292" cy="12880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25080" y="398119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555" y="398119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9082" y="398119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4147" y="3149008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Oval 17"/>
          <p:cNvSpPr/>
          <p:nvPr/>
        </p:nvSpPr>
        <p:spPr>
          <a:xfrm>
            <a:off x="3782636" y="3138810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Oval 21"/>
          <p:cNvSpPr/>
          <p:nvPr/>
        </p:nvSpPr>
        <p:spPr>
          <a:xfrm>
            <a:off x="5127356" y="3052503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024" flipH="1">
            <a:off x="2376975" y="2831105"/>
            <a:ext cx="1085739" cy="12774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30" y="710479"/>
            <a:ext cx="2279292" cy="12880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06313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8061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70315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5380" y="1112745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3" name="Oval 32"/>
          <p:cNvSpPr/>
          <p:nvPr/>
        </p:nvSpPr>
        <p:spPr>
          <a:xfrm>
            <a:off x="1374167" y="1099816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Oval 33"/>
          <p:cNvSpPr/>
          <p:nvPr/>
        </p:nvSpPr>
        <p:spPr>
          <a:xfrm>
            <a:off x="2742305" y="1102547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036" y="710479"/>
            <a:ext cx="2279292" cy="12880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07619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3968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71621" y="1948084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86686" y="1169260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2" name="Oval 41"/>
          <p:cNvSpPr/>
          <p:nvPr/>
        </p:nvSpPr>
        <p:spPr>
          <a:xfrm>
            <a:off x="6065175" y="1159062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3" name="Oval 42"/>
          <p:cNvSpPr/>
          <p:nvPr/>
        </p:nvSpPr>
        <p:spPr>
          <a:xfrm>
            <a:off x="7409895" y="1072755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7" y="4517402"/>
            <a:ext cx="2279292" cy="128803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34540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7826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8542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13607" y="4919668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Oval 48"/>
          <p:cNvSpPr/>
          <p:nvPr/>
        </p:nvSpPr>
        <p:spPr>
          <a:xfrm>
            <a:off x="1292096" y="4909470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0" name="Oval 49"/>
          <p:cNvSpPr/>
          <p:nvPr/>
        </p:nvSpPr>
        <p:spPr>
          <a:xfrm>
            <a:off x="2636816" y="4823163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036" y="4517402"/>
            <a:ext cx="2279292" cy="128803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07619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0905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71621" y="5751856"/>
            <a:ext cx="81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786686" y="4919668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6" name="Oval 55"/>
          <p:cNvSpPr/>
          <p:nvPr/>
        </p:nvSpPr>
        <p:spPr>
          <a:xfrm>
            <a:off x="6065175" y="4909470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7" name="Oval 56"/>
          <p:cNvSpPr/>
          <p:nvPr/>
        </p:nvSpPr>
        <p:spPr>
          <a:xfrm>
            <a:off x="7409895" y="4823163"/>
            <a:ext cx="196328" cy="193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43671" y="1948084"/>
            <a:ext cx="451798" cy="579453"/>
          </a:xfrm>
          <a:prstGeom prst="straightConnector1">
            <a:avLst/>
          </a:prstGeom>
          <a:ln w="57150">
            <a:solidFill>
              <a:srgbClr val="BFDA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006187" y="4104840"/>
            <a:ext cx="404938" cy="394633"/>
          </a:xfrm>
          <a:prstGeom prst="straightConnector1">
            <a:avLst/>
          </a:prstGeom>
          <a:ln w="57150">
            <a:solidFill>
              <a:srgbClr val="BFDA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00640" y="4075041"/>
            <a:ext cx="517687" cy="424432"/>
          </a:xfrm>
          <a:prstGeom prst="straightConnector1">
            <a:avLst/>
          </a:prstGeom>
          <a:ln w="57150">
            <a:solidFill>
              <a:srgbClr val="BFDA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23684" y="2074170"/>
            <a:ext cx="447921" cy="607773"/>
          </a:xfrm>
          <a:prstGeom prst="straightConnector1">
            <a:avLst/>
          </a:prstGeom>
          <a:ln w="57150">
            <a:solidFill>
              <a:srgbClr val="BFDA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5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05"/>
    </mc:Choice>
    <mc:Fallback xmlns="">
      <p:transition spd="slow" advTm="7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7048 -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4792 0.033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7379 0.0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5781 0.051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 animBg="1"/>
      <p:bldP spid="33" grpId="0" animBg="1"/>
      <p:bldP spid="33" grpId="1" animBg="1"/>
      <p:bldP spid="34" grpId="0" animBg="1"/>
      <p:bldP spid="36" grpId="0"/>
      <p:bldP spid="37" grpId="0"/>
      <p:bldP spid="38" grpId="0"/>
      <p:bldP spid="41" grpId="0" animBg="1"/>
      <p:bldP spid="42" grpId="0" animBg="1"/>
      <p:bldP spid="42" grpId="1" animBg="1"/>
      <p:bldP spid="43" grpId="0" animBg="1"/>
      <p:bldP spid="45" grpId="0"/>
      <p:bldP spid="46" grpId="0"/>
      <p:bldP spid="47" grpId="0"/>
      <p:bldP spid="48" grpId="0" animBg="1"/>
      <p:bldP spid="49" grpId="0" animBg="1"/>
      <p:bldP spid="50" grpId="0" animBg="1"/>
      <p:bldP spid="50" grpId="1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8"/>
    </mc:Choice>
    <mc:Fallback xmlns="">
      <p:transition spd="slow" advTm="65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142472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	One hundred and forty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One hundred and four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Four hundred and one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Four hundred and forty-one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156" y="334776"/>
            <a:ext cx="548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Write the numbers in numerals.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1"/>
    </mc:Choice>
    <mc:Fallback xmlns="">
      <p:transition spd="slow" advTm="111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142472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	One hundred and forty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One hundred and four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Four hundred and one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Four hundred and forty-one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14" y="334776"/>
            <a:ext cx="548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Write the numbers in numerals.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444" y="1424721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140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443" y="2726847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104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843" y="4001226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401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2467" y="5282813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441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3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6"/>
    </mc:Choice>
    <mc:Fallback xmlns="">
      <p:transition spd="slow" advTm="3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59667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474140" y="1463467"/>
            <a:ext cx="458746" cy="1293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82163" y="1672291"/>
            <a:ext cx="275116" cy="3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749969" y="1463467"/>
            <a:ext cx="458746" cy="129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15571" y="1463467"/>
            <a:ext cx="458746" cy="1293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01646" y="1672291"/>
            <a:ext cx="275116" cy="315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01645" y="2036749"/>
            <a:ext cx="275116" cy="31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80884" y="1672291"/>
            <a:ext cx="275116" cy="315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2160486" y="1463467"/>
            <a:ext cx="1189105" cy="1244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086522" y="1457960"/>
            <a:ext cx="1189105" cy="1244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116091" y="2581931"/>
            <a:ext cx="1189105" cy="1244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836019" y="1457960"/>
            <a:ext cx="458746" cy="1293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91264" y="2063511"/>
            <a:ext cx="275116" cy="315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71781" y="2063511"/>
            <a:ext cx="275116" cy="31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8"/>
    </mc:Choice>
    <mc:Fallback xmlns="">
      <p:transition spd="slow" advTm="3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59667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342564" y="1531121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83592" y="151889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74534" y="2190029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38207" y="1498505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48731" y="1531121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92512" y="2174258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592512" y="1531121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926546" y="151889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94607" y="1498505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9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9"/>
    </mc:Choice>
    <mc:Fallback xmlns="">
      <p:transition spd="slow" advTm="31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92496"/>
              </p:ext>
            </p:extLst>
          </p:nvPr>
        </p:nvGraphicFramePr>
        <p:xfrm>
          <a:off x="1767421" y="489259"/>
          <a:ext cx="5043207" cy="2244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069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1069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1069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78690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7701" y="2654983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8512" y="2654982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8289" y="2669266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1885901" y="115231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389901" y="11614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87716" y="115231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134067" y="116149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33176" y="115231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611456" y="115231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917180" y="164624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68187"/>
              </p:ext>
            </p:extLst>
          </p:nvPr>
        </p:nvGraphicFramePr>
        <p:xfrm>
          <a:off x="1764863" y="3318038"/>
          <a:ext cx="5043207" cy="2244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069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1069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1069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78690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5143" y="5483762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5954" y="5483761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731" y="5498045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3627509" y="39548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131509" y="396397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629324" y="39548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875675" y="396397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74784" y="39548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353064" y="39548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658788" y="444873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0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77"/>
    </mc:Choice>
    <mc:Fallback xmlns="">
      <p:transition spd="slow" advTm="72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17" grpId="0"/>
      <p:bldP spid="17" grpId="1"/>
      <p:bldP spid="18" grpId="0"/>
      <p:bldP spid="19" grpId="0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8"/>
    </mc:Choice>
    <mc:Fallback xmlns="">
      <p:transition spd="slow" advTm="955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2|6.9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5|1.4|2.4|2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3|1.2|1.1|2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0.9|3.1|0.8|3.1|13.7|6.4|0.8|3.6|1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8.4|1.4|8|0.7|4.6|13.7|6.3|1.2|3.9|1.1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.5|1.3|7.8|10.1|4.4|4.4|3.7|2|1.2|2.2|6.3|1|0.7|1.3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.6|4.1|0.6|1.1|3.4|8.1|4.1|0.4|0.6|4.5|4.9|3|2.2|0.6|1.5|5.5|3.3|1.4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166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Have a go at questions  4 - 6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220</cp:revision>
  <dcterms:created xsi:type="dcterms:W3CDTF">2019-07-05T11:02:13Z</dcterms:created>
  <dcterms:modified xsi:type="dcterms:W3CDTF">2020-09-02T08:33:23Z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