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4"/>
  </p:notesMasterIdLst>
  <p:sldIdLst>
    <p:sldId id="296" r:id="rId11"/>
    <p:sldId id="297" r:id="rId12"/>
    <p:sldId id="298" r:id="rId13"/>
    <p:sldId id="312" r:id="rId14"/>
    <p:sldId id="299" r:id="rId15"/>
    <p:sldId id="307" r:id="rId16"/>
    <p:sldId id="313" r:id="rId17"/>
    <p:sldId id="300" r:id="rId18"/>
    <p:sldId id="301" r:id="rId19"/>
    <p:sldId id="314" r:id="rId20"/>
    <p:sldId id="304" r:id="rId21"/>
    <p:sldId id="315" r:id="rId22"/>
    <p:sldId id="30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94"/>
  </p:normalViewPr>
  <p:slideViewPr>
    <p:cSldViewPr snapToGrid="0" snapToObjects="1">
      <p:cViewPr varScale="1">
        <p:scale>
          <a:sx n="65" d="100"/>
          <a:sy n="65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18/09/2020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18/09/2020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10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3969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59" y="1053914"/>
            <a:ext cx="1176632" cy="166246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231" y="1618366"/>
            <a:ext cx="1241638" cy="17543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84443" y="4778051"/>
            <a:ext cx="56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 ,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20" y="2307715"/>
            <a:ext cx="1325711" cy="96821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76355" y="3360702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From                   to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939417" y="3331701"/>
            <a:ext cx="1853294" cy="523220"/>
            <a:chOff x="2371068" y="5178319"/>
            <a:chExt cx="1853294" cy="523220"/>
          </a:xfrm>
        </p:grpSpPr>
        <p:sp>
          <p:nvSpPr>
            <p:cNvPr id="26" name="TextBox 25"/>
            <p:cNvSpPr txBox="1"/>
            <p:nvPr/>
          </p:nvSpPr>
          <p:spPr>
            <a:xfrm>
              <a:off x="2507851" y="5178319"/>
              <a:ext cx="1716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accent1"/>
                  </a:solidFill>
                  <a:latin typeface="Comic Sans MS" panose="030F0702030302020204" pitchFamily="66" charset="0"/>
                </a:rPr>
                <a:t>greatest</a:t>
              </a:r>
              <a:r>
                <a:rPr lang="en-GB" sz="2800" dirty="0" smtClean="0">
                  <a:latin typeface="Comic Sans MS" panose="030F0702030302020204" pitchFamily="66" charset="0"/>
                </a:rPr>
                <a:t>                      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371068" y="5178319"/>
              <a:ext cx="1853294" cy="52322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15957" y="3337741"/>
            <a:ext cx="1853294" cy="523220"/>
            <a:chOff x="5585613" y="5160090"/>
            <a:chExt cx="1853294" cy="523220"/>
          </a:xfrm>
        </p:grpSpPr>
        <p:sp>
          <p:nvSpPr>
            <p:cNvPr id="29" name="TextBox 28"/>
            <p:cNvSpPr txBox="1"/>
            <p:nvPr/>
          </p:nvSpPr>
          <p:spPr>
            <a:xfrm>
              <a:off x="5715523" y="5160090"/>
              <a:ext cx="1716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accent1"/>
                  </a:solidFill>
                  <a:latin typeface="Comic Sans MS" panose="030F0702030302020204" pitchFamily="66" charset="0"/>
                </a:rPr>
                <a:t>smallest</a:t>
              </a:r>
              <a:r>
                <a:rPr lang="en-GB" sz="2800" dirty="0" smtClean="0">
                  <a:latin typeface="Comic Sans MS" panose="030F0702030302020204" pitchFamily="66" charset="0"/>
                </a:rPr>
                <a:t>                      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585613" y="5160090"/>
              <a:ext cx="1853294" cy="52322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2277245" y="1812060"/>
            <a:ext cx="1015483" cy="615514"/>
          </a:xfrm>
          <a:prstGeom prst="wedgeRoundRectCallout">
            <a:avLst>
              <a:gd name="adj1" fmla="val -63840"/>
              <a:gd name="adj2" fmla="val 80238"/>
              <a:gd name="adj3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2297395" y="1864901"/>
            <a:ext cx="943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2</a:t>
            </a:r>
            <a:endParaRPr lang="en-GB" sz="28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4668375" y="1322929"/>
            <a:ext cx="1321345" cy="615514"/>
          </a:xfrm>
          <a:prstGeom prst="wedgeRoundRectCallout">
            <a:avLst>
              <a:gd name="adj1" fmla="val -59049"/>
              <a:gd name="adj2" fmla="val 89107"/>
              <a:gd name="adj3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637450" y="1361928"/>
            <a:ext cx="131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8</a:t>
            </a:r>
            <a:endParaRPr lang="en-GB" sz="28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5665673" y="2067405"/>
            <a:ext cx="1015483" cy="615514"/>
          </a:xfrm>
          <a:prstGeom prst="wedgeRoundRectCallout">
            <a:avLst>
              <a:gd name="adj1" fmla="val 51741"/>
              <a:gd name="adj2" fmla="val 80238"/>
              <a:gd name="adj3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665673" y="2119336"/>
            <a:ext cx="101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</a:t>
            </a:r>
            <a:endParaRPr lang="en-GB" sz="28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672650" y="4610922"/>
            <a:ext cx="783771" cy="60338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3864670" y="4634476"/>
            <a:ext cx="772780" cy="60338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5093284" y="4633239"/>
            <a:ext cx="772780" cy="60338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4602377" y="4794089"/>
            <a:ext cx="56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 ,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20776" y="4642741"/>
            <a:ext cx="431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38629" y="4642741"/>
            <a:ext cx="54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69594" y="4642741"/>
            <a:ext cx="620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8</a:t>
            </a:r>
            <a:endParaRPr lang="en-GB" sz="28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346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6" grpId="0" animBg="1"/>
      <p:bldP spid="31" grpId="0"/>
      <p:bldP spid="32" grpId="0" animBg="1"/>
      <p:bldP spid="33" grpId="0"/>
      <p:bldP spid="34" grpId="0" animBg="1"/>
      <p:bldP spid="35" grpId="0"/>
      <p:bldP spid="7" grpId="0" animBg="1"/>
      <p:bldP spid="36" grpId="0" animBg="1"/>
      <p:bldP spid="37" grpId="0" animBg="1"/>
      <p:bldP spid="38" grpId="0"/>
      <p:bldP spid="40" grpId="0"/>
      <p:bldP spid="4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59" y="1053914"/>
            <a:ext cx="1176632" cy="166246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231" y="1618366"/>
            <a:ext cx="1241638" cy="17543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84443" y="4778051"/>
            <a:ext cx="56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 ,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76355" y="3360702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From                   to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939417" y="3331701"/>
            <a:ext cx="1853294" cy="523220"/>
            <a:chOff x="2371068" y="5178319"/>
            <a:chExt cx="1853294" cy="523220"/>
          </a:xfrm>
        </p:grpSpPr>
        <p:sp>
          <p:nvSpPr>
            <p:cNvPr id="26" name="TextBox 25"/>
            <p:cNvSpPr txBox="1"/>
            <p:nvPr/>
          </p:nvSpPr>
          <p:spPr>
            <a:xfrm>
              <a:off x="2507851" y="5178319"/>
              <a:ext cx="1716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accent1"/>
                  </a:solidFill>
                  <a:latin typeface="Comic Sans MS" panose="030F0702030302020204" pitchFamily="66" charset="0"/>
                </a:rPr>
                <a:t>greatest</a:t>
              </a:r>
              <a:r>
                <a:rPr lang="en-GB" sz="2800" dirty="0" smtClean="0">
                  <a:latin typeface="Comic Sans MS" panose="030F0702030302020204" pitchFamily="66" charset="0"/>
                </a:rPr>
                <a:t>                      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371068" y="5178319"/>
              <a:ext cx="1853294" cy="52322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15957" y="3337741"/>
            <a:ext cx="1853294" cy="523220"/>
            <a:chOff x="5585613" y="5160090"/>
            <a:chExt cx="1853294" cy="523220"/>
          </a:xfrm>
        </p:grpSpPr>
        <p:sp>
          <p:nvSpPr>
            <p:cNvPr id="29" name="TextBox 28"/>
            <p:cNvSpPr txBox="1"/>
            <p:nvPr/>
          </p:nvSpPr>
          <p:spPr>
            <a:xfrm>
              <a:off x="5715523" y="5160090"/>
              <a:ext cx="1716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accent1"/>
                  </a:solidFill>
                  <a:latin typeface="Comic Sans MS" panose="030F0702030302020204" pitchFamily="66" charset="0"/>
                </a:rPr>
                <a:t>smallest</a:t>
              </a:r>
              <a:r>
                <a:rPr lang="en-GB" sz="2800" dirty="0" smtClean="0">
                  <a:latin typeface="Comic Sans MS" panose="030F0702030302020204" pitchFamily="66" charset="0"/>
                </a:rPr>
                <a:t>                      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585613" y="5160090"/>
              <a:ext cx="1853294" cy="52322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2233788" y="1748421"/>
            <a:ext cx="1015483" cy="718152"/>
          </a:xfrm>
          <a:prstGeom prst="wedgeRoundRectCallout">
            <a:avLst>
              <a:gd name="adj1" fmla="val -66528"/>
              <a:gd name="adj2" fmla="val 75803"/>
              <a:gd name="adj3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2297395" y="1864901"/>
            <a:ext cx="860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five</a:t>
            </a:r>
            <a:endParaRPr lang="en-GB" sz="28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4624918" y="1259290"/>
            <a:ext cx="1321345" cy="718152"/>
          </a:xfrm>
          <a:prstGeom prst="wedgeRoundRectCallout">
            <a:avLst>
              <a:gd name="adj1" fmla="val -59049"/>
              <a:gd name="adj2" fmla="val 77703"/>
              <a:gd name="adj3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731856" y="1361928"/>
            <a:ext cx="121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three</a:t>
            </a:r>
            <a:endParaRPr lang="en-GB" sz="28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5582537" y="2070136"/>
            <a:ext cx="1015483" cy="718152"/>
          </a:xfrm>
          <a:prstGeom prst="wedgeRoundRectCallout">
            <a:avLst>
              <a:gd name="adj1" fmla="val 59805"/>
              <a:gd name="adj2" fmla="val 79604"/>
              <a:gd name="adj3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638392" y="2172774"/>
            <a:ext cx="9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nine</a:t>
            </a:r>
            <a:endParaRPr lang="en-GB" sz="28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7395" y="4610922"/>
            <a:ext cx="1169224" cy="60338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3895974" y="4610922"/>
            <a:ext cx="1169224" cy="60338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5494553" y="4610922"/>
            <a:ext cx="1169224" cy="60338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5036024" y="4753416"/>
            <a:ext cx="56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 ,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34362" y="4651006"/>
            <a:ext cx="121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three</a:t>
            </a:r>
            <a:endParaRPr lang="en-GB" sz="28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51891" y="4674560"/>
            <a:ext cx="860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five</a:t>
            </a:r>
            <a:endParaRPr lang="en-GB" sz="28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54154" y="4611621"/>
            <a:ext cx="9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nine</a:t>
            </a:r>
            <a:endParaRPr lang="en-GB" sz="28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" name="Picture 3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20" y="2307715"/>
            <a:ext cx="1325711" cy="96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6" grpId="0" animBg="1"/>
      <p:bldP spid="31" grpId="0"/>
      <p:bldP spid="32" grpId="0" animBg="1"/>
      <p:bldP spid="33" grpId="0"/>
      <p:bldP spid="34" grpId="0" animBg="1"/>
      <p:bldP spid="35" grpId="0"/>
      <p:bldP spid="7" grpId="0" animBg="1"/>
      <p:bldP spid="36" grpId="0" animBg="1"/>
      <p:bldP spid="37" grpId="0" animBg="1"/>
      <p:bldP spid="38" grpId="0"/>
      <p:bldP spid="40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4553" y="71191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59" y="1053914"/>
            <a:ext cx="1176632" cy="166246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231" y="1618366"/>
            <a:ext cx="1241638" cy="17543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376355" y="3360702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From                   to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04719" y="3316963"/>
            <a:ext cx="1853294" cy="523220"/>
            <a:chOff x="2371068" y="5178319"/>
            <a:chExt cx="1853294" cy="523220"/>
          </a:xfrm>
        </p:grpSpPr>
        <p:sp>
          <p:nvSpPr>
            <p:cNvPr id="26" name="TextBox 25"/>
            <p:cNvSpPr txBox="1"/>
            <p:nvPr/>
          </p:nvSpPr>
          <p:spPr>
            <a:xfrm>
              <a:off x="2507851" y="5178319"/>
              <a:ext cx="1716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accent1"/>
                  </a:solidFill>
                  <a:latin typeface="Comic Sans MS" panose="030F0702030302020204" pitchFamily="66" charset="0"/>
                </a:rPr>
                <a:t>greatest</a:t>
              </a:r>
              <a:r>
                <a:rPr lang="en-GB" sz="2800" dirty="0" smtClean="0">
                  <a:latin typeface="Comic Sans MS" panose="030F0702030302020204" pitchFamily="66" charset="0"/>
                </a:rPr>
                <a:t>                      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371068" y="5178319"/>
              <a:ext cx="1853294" cy="52322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11950" y="3343547"/>
            <a:ext cx="1853294" cy="546181"/>
            <a:chOff x="5585613" y="5160090"/>
            <a:chExt cx="1853294" cy="523220"/>
          </a:xfrm>
        </p:grpSpPr>
        <p:sp>
          <p:nvSpPr>
            <p:cNvPr id="29" name="TextBox 28"/>
            <p:cNvSpPr txBox="1"/>
            <p:nvPr/>
          </p:nvSpPr>
          <p:spPr>
            <a:xfrm>
              <a:off x="5715523" y="5160090"/>
              <a:ext cx="1716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accent1"/>
                  </a:solidFill>
                  <a:latin typeface="Comic Sans MS" panose="030F0702030302020204" pitchFamily="66" charset="0"/>
                </a:rPr>
                <a:t>smallest</a:t>
              </a:r>
              <a:r>
                <a:rPr lang="en-GB" sz="2800" dirty="0" smtClean="0">
                  <a:latin typeface="Comic Sans MS" panose="030F0702030302020204" pitchFamily="66" charset="0"/>
                </a:rPr>
                <a:t>                      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585613" y="5160090"/>
              <a:ext cx="1853294" cy="52322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2233788" y="1748421"/>
            <a:ext cx="1015483" cy="718152"/>
          </a:xfrm>
          <a:prstGeom prst="wedgeRoundRectCallout">
            <a:avLst>
              <a:gd name="adj1" fmla="val -63840"/>
              <a:gd name="adj2" fmla="val 79603"/>
              <a:gd name="adj3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2255724" y="1864901"/>
            <a:ext cx="96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4</a:t>
            </a:r>
            <a:endParaRPr lang="en-GB" sz="28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Rounded Rectangular Callout 31"/>
          <p:cNvSpPr/>
          <p:nvPr/>
        </p:nvSpPr>
        <p:spPr>
          <a:xfrm>
            <a:off x="4624918" y="1259290"/>
            <a:ext cx="1321345" cy="718152"/>
          </a:xfrm>
          <a:prstGeom prst="wedgeRoundRectCallout">
            <a:avLst>
              <a:gd name="adj1" fmla="val -55951"/>
              <a:gd name="adj2" fmla="val 77703"/>
              <a:gd name="adj3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624919" y="1371553"/>
            <a:ext cx="132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six</a:t>
            </a:r>
            <a:endParaRPr lang="en-GB" sz="28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Rounded Rectangular Callout 33"/>
          <p:cNvSpPr/>
          <p:nvPr/>
        </p:nvSpPr>
        <p:spPr>
          <a:xfrm>
            <a:off x="5638392" y="2098093"/>
            <a:ext cx="1015483" cy="718152"/>
          </a:xfrm>
          <a:prstGeom prst="wedgeRoundRectCallout">
            <a:avLst>
              <a:gd name="adj1" fmla="val 59805"/>
              <a:gd name="adj2" fmla="val 79604"/>
              <a:gd name="adj3" fmla="val 16667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694247" y="2200731"/>
            <a:ext cx="966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7</a:t>
            </a:r>
            <a:endParaRPr lang="en-GB" sz="28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7395" y="4610922"/>
            <a:ext cx="1169224" cy="60338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3895974" y="4610922"/>
            <a:ext cx="1169224" cy="60338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5494553" y="4610922"/>
            <a:ext cx="1169224" cy="60338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2334362" y="4651006"/>
            <a:ext cx="121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 7</a:t>
            </a:r>
            <a:endParaRPr lang="en-GB" sz="28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51891" y="4628066"/>
            <a:ext cx="860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six</a:t>
            </a:r>
            <a:endParaRPr lang="en-GB" sz="28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654154" y="4658115"/>
            <a:ext cx="9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4</a:t>
            </a:r>
            <a:endParaRPr lang="en-GB" sz="28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133" y="861066"/>
            <a:ext cx="1250012" cy="875008"/>
          </a:xfrm>
          <a:prstGeom prst="rect">
            <a:avLst/>
          </a:prstGeom>
        </p:spPr>
      </p:pic>
      <p:sp>
        <p:nvSpPr>
          <p:cNvPr id="43" name="Rounded Rectangular Callout 42"/>
          <p:cNvSpPr/>
          <p:nvPr/>
        </p:nvSpPr>
        <p:spPr>
          <a:xfrm>
            <a:off x="2334361" y="487383"/>
            <a:ext cx="1717529" cy="718152"/>
          </a:xfrm>
          <a:prstGeom prst="wedgeRoundRectCallout">
            <a:avLst>
              <a:gd name="adj1" fmla="val -62153"/>
              <a:gd name="adj2" fmla="val 83404"/>
              <a:gd name="adj3" fmla="val 16667"/>
            </a:avLst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2334362" y="603863"/>
            <a:ext cx="1717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f-</a:t>
            </a:r>
            <a:r>
              <a:rPr lang="en-GB" sz="2800" dirty="0" err="1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i</a:t>
            </a:r>
            <a:r>
              <a:rPr lang="en-GB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-v-e</a:t>
            </a:r>
            <a:endParaRPr lang="en-GB" sz="28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948976" y="5416767"/>
            <a:ext cx="1169224" cy="603388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4008675" y="5456851"/>
            <a:ext cx="1009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 smtClean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five</a:t>
            </a:r>
            <a:endParaRPr lang="en-GB" sz="2800" dirty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20" y="2307715"/>
            <a:ext cx="1325711" cy="96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9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L 0.16076 -0.0002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8" y="-23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0.16406 -0.0027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-139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16893 -0.1173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-588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17118 -0.1173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31" grpId="0"/>
      <p:bldP spid="32" grpId="0" animBg="1"/>
      <p:bldP spid="33" grpId="0"/>
      <p:bldP spid="34" grpId="0" animBg="1"/>
      <p:bldP spid="35" grpId="0"/>
      <p:bldP spid="7" grpId="0" animBg="1"/>
      <p:bldP spid="36" grpId="0" animBg="1"/>
      <p:bldP spid="37" grpId="0" animBg="1"/>
      <p:bldP spid="37" grpId="1" animBg="1"/>
      <p:bldP spid="40" grpId="0"/>
      <p:bldP spid="41" grpId="0"/>
      <p:bldP spid="42" grpId="0"/>
      <p:bldP spid="42" grpId="1"/>
      <p:bldP spid="43" grpId="0" animBg="1"/>
      <p:bldP spid="44" grpId="0"/>
      <p:bldP spid="45" grpId="0" animBg="1"/>
      <p:bldP spid="45" grpId="1" animBg="1"/>
      <p:bldP spid="46" grpId="0"/>
      <p:bldP spid="4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the rest of the questions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64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</a:t>
            </a:r>
            <a:r>
              <a:rPr lang="en-GB" sz="2800" dirty="0" smtClean="0">
                <a:latin typeface="Comic Sans MS" panose="030F0702030302020204" pitchFamily="66" charset="0"/>
              </a:rPr>
              <a:t>) One more than two is ___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One less than 10 is ___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How many bees?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What number comes next? 3, 4, 5, ___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29" y="2501723"/>
            <a:ext cx="979220" cy="948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7911">
            <a:off x="5683903" y="2996361"/>
            <a:ext cx="979220" cy="948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1207">
            <a:off x="6387189" y="2412613"/>
            <a:ext cx="979220" cy="948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64" y="2752434"/>
            <a:ext cx="979220" cy="948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6127">
            <a:off x="4874512" y="3266855"/>
            <a:ext cx="979220" cy="94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334776"/>
            <a:ext cx="74974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1</a:t>
            </a:r>
            <a:r>
              <a:rPr lang="en-GB" sz="2800" dirty="0" smtClean="0">
                <a:latin typeface="Comic Sans MS" panose="030F0702030302020204" pitchFamily="66" charset="0"/>
              </a:rPr>
              <a:t>) One more than two is ___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2</a:t>
            </a:r>
            <a:r>
              <a:rPr lang="en-GB" sz="2800" dirty="0" smtClean="0">
                <a:latin typeface="Comic Sans MS" panose="030F0702030302020204" pitchFamily="66" charset="0"/>
              </a:rPr>
              <a:t>) One less than 10 is ___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3</a:t>
            </a:r>
            <a:r>
              <a:rPr lang="en-GB" sz="2800" dirty="0" smtClean="0">
                <a:latin typeface="Comic Sans MS" panose="030F0702030302020204" pitchFamily="66" charset="0"/>
              </a:rPr>
              <a:t>) How many bees?</a:t>
            </a:r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4</a:t>
            </a:r>
            <a:r>
              <a:rPr lang="en-GB" sz="2800" dirty="0" smtClean="0">
                <a:latin typeface="Comic Sans MS" panose="030F0702030302020204" pitchFamily="66" charset="0"/>
              </a:rPr>
              <a:t>) What number comes next? 3, 4, 5, ___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29" y="2501723"/>
            <a:ext cx="979220" cy="948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7911">
            <a:off x="5683903" y="2996361"/>
            <a:ext cx="979220" cy="948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91207">
            <a:off x="6387189" y="2412613"/>
            <a:ext cx="979220" cy="948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864" y="2752434"/>
            <a:ext cx="979220" cy="948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66127">
            <a:off x="4874512" y="3266855"/>
            <a:ext cx="979220" cy="9486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64096" y="34368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33574" y="160551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16484" y="2935323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5</a:t>
            </a:r>
            <a:endParaRPr lang="en-GB" sz="28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9074" y="4070935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omic Sans MS" panose="030F0702030302020204" pitchFamily="66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64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046" y="828631"/>
            <a:ext cx="2101162" cy="9243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854" y="828631"/>
            <a:ext cx="2101162" cy="9243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124" y="3516705"/>
            <a:ext cx="2101162" cy="9243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0053" y="5084593"/>
            <a:ext cx="2101162" cy="924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44551" y="2258666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From                   to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907613" y="2229665"/>
            <a:ext cx="1853294" cy="523220"/>
            <a:chOff x="2371068" y="5178319"/>
            <a:chExt cx="1853294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2507851" y="5178319"/>
              <a:ext cx="1716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accent1"/>
                  </a:solidFill>
                  <a:latin typeface="Comic Sans MS" panose="030F0702030302020204" pitchFamily="66" charset="0"/>
                </a:rPr>
                <a:t>greatest</a:t>
              </a:r>
              <a:r>
                <a:rPr lang="en-GB" sz="2800" dirty="0" smtClean="0">
                  <a:latin typeface="Comic Sans MS" panose="030F0702030302020204" pitchFamily="66" charset="0"/>
                </a:rPr>
                <a:t>                      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371068" y="5178319"/>
              <a:ext cx="1853294" cy="52322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384153" y="2235705"/>
            <a:ext cx="1853294" cy="523220"/>
            <a:chOff x="5585613" y="5160090"/>
            <a:chExt cx="1853294" cy="523220"/>
          </a:xfrm>
        </p:grpSpPr>
        <p:sp>
          <p:nvSpPr>
            <p:cNvPr id="19" name="TextBox 18"/>
            <p:cNvSpPr txBox="1"/>
            <p:nvPr/>
          </p:nvSpPr>
          <p:spPr>
            <a:xfrm>
              <a:off x="5715523" y="5160090"/>
              <a:ext cx="1716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accent1"/>
                  </a:solidFill>
                  <a:latin typeface="Comic Sans MS" panose="030F0702030302020204" pitchFamily="66" charset="0"/>
                </a:rPr>
                <a:t>smallest</a:t>
              </a:r>
              <a:r>
                <a:rPr lang="en-GB" sz="2800" dirty="0" smtClean="0">
                  <a:latin typeface="Comic Sans MS" panose="030F0702030302020204" pitchFamily="66" charset="0"/>
                </a:rPr>
                <a:t>                      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585613" y="5160090"/>
              <a:ext cx="1853294" cy="52322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3498" y="255663"/>
            <a:ext cx="914309" cy="207027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321" y="5084593"/>
            <a:ext cx="2101161" cy="924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9969" y="3121887"/>
            <a:ext cx="2111246" cy="9287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321" y="3121887"/>
            <a:ext cx="2111246" cy="92877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15216" y="292985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65389" y="292984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?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9454" y="296770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7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46025" y="304464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41735" y="304464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,5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16561" y="292985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,6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9321" y="4107361"/>
            <a:ext cx="2078361" cy="9143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5124" y="4744657"/>
            <a:ext cx="2078361" cy="9143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85558" y="4107361"/>
            <a:ext cx="2078361" cy="9143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522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556 L -0.29479 -0.4775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1" y="-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-4.81481E-6 L -0.02014 -0.5694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5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26198 -0.4775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0" grpId="1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211" y="3666156"/>
            <a:ext cx="2101162" cy="9243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80" y="4097330"/>
            <a:ext cx="2101162" cy="9243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053" y="5087577"/>
            <a:ext cx="2101162" cy="924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4066" y="2189835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From                   to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48382" y="2137290"/>
            <a:ext cx="1853294" cy="523220"/>
            <a:chOff x="2371068" y="5178319"/>
            <a:chExt cx="1853294" cy="523220"/>
          </a:xfrm>
        </p:grpSpPr>
        <p:sp>
          <p:nvSpPr>
            <p:cNvPr id="16" name="TextBox 15"/>
            <p:cNvSpPr txBox="1"/>
            <p:nvPr/>
          </p:nvSpPr>
          <p:spPr>
            <a:xfrm>
              <a:off x="2507851" y="5178319"/>
              <a:ext cx="1716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accent1"/>
                  </a:solidFill>
                  <a:latin typeface="Comic Sans MS" panose="030F0702030302020204" pitchFamily="66" charset="0"/>
                </a:rPr>
                <a:t>greatest</a:t>
              </a:r>
              <a:r>
                <a:rPr lang="en-GB" sz="2800" dirty="0" smtClean="0">
                  <a:latin typeface="Comic Sans MS" panose="030F0702030302020204" pitchFamily="66" charset="0"/>
                </a:rPr>
                <a:t>                      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371068" y="5178319"/>
              <a:ext cx="1853294" cy="52322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08827" y="2132195"/>
            <a:ext cx="1853294" cy="523220"/>
            <a:chOff x="5585613" y="5160090"/>
            <a:chExt cx="1853294" cy="523220"/>
          </a:xfrm>
        </p:grpSpPr>
        <p:sp>
          <p:nvSpPr>
            <p:cNvPr id="19" name="TextBox 18"/>
            <p:cNvSpPr txBox="1"/>
            <p:nvPr/>
          </p:nvSpPr>
          <p:spPr>
            <a:xfrm>
              <a:off x="5715523" y="5160090"/>
              <a:ext cx="1716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accent1"/>
                  </a:solidFill>
                  <a:latin typeface="Comic Sans MS" panose="030F0702030302020204" pitchFamily="66" charset="0"/>
                </a:rPr>
                <a:t>smallest</a:t>
              </a:r>
              <a:r>
                <a:rPr lang="en-GB" sz="2800" dirty="0" smtClean="0">
                  <a:latin typeface="Comic Sans MS" panose="030F0702030302020204" pitchFamily="66" charset="0"/>
                </a:rPr>
                <a:t>                      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585613" y="5160090"/>
              <a:ext cx="1853294" cy="52322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46" b="98075" l="3815" r="953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14801" y="253186"/>
            <a:ext cx="914309" cy="20702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4414" y="831170"/>
            <a:ext cx="2078361" cy="91430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7859" y="4744657"/>
            <a:ext cx="2078361" cy="9143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5558" y="4107361"/>
            <a:ext cx="2078361" cy="9143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6480" y="3113790"/>
            <a:ext cx="2101161" cy="924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9969" y="3109354"/>
            <a:ext cx="2111246" cy="9287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8250" y="823936"/>
            <a:ext cx="2111246" cy="92877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862841" y="292985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8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8870" y="292985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1239" y="299139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8827" y="296206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?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9940" y="1850528"/>
            <a:ext cx="747045" cy="74704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331158" y="2493412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6480" y="5087577"/>
            <a:ext cx="2101162" cy="9243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464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185 L 0.27673 -0.620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-3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1" grpId="0"/>
      <p:bldP spid="31" grpId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64174" y="425808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Order with number tracks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985844"/>
              </p:ext>
            </p:extLst>
          </p:nvPr>
        </p:nvGraphicFramePr>
        <p:xfrm>
          <a:off x="1017397" y="3079712"/>
          <a:ext cx="6949440" cy="7714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4944">
                  <a:extLst>
                    <a:ext uri="{9D8B030D-6E8A-4147-A177-3AD203B41FA5}">
                      <a16:colId xmlns:a16="http://schemas.microsoft.com/office/drawing/2014/main" val="158159094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3110088367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611876754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15614646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1741552398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851271185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340256961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620462398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2073638296"/>
                    </a:ext>
                  </a:extLst>
                </a:gridCol>
                <a:gridCol w="694944">
                  <a:extLst>
                    <a:ext uri="{9D8B030D-6E8A-4147-A177-3AD203B41FA5}">
                      <a16:colId xmlns:a16="http://schemas.microsoft.com/office/drawing/2014/main" val="521371195"/>
                    </a:ext>
                  </a:extLst>
                </a:gridCol>
              </a:tblGrid>
              <a:tr h="771434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2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3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4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5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6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7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8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9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Comic Sans MS" panose="030F0702030302020204" pitchFamily="66" charset="0"/>
                        </a:rPr>
                        <a:t>10</a:t>
                      </a:r>
                      <a:endParaRPr lang="en-GB" sz="3200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3234523"/>
                  </a:ext>
                </a:extLst>
              </a:tr>
            </a:tbl>
          </a:graphicData>
        </a:graphic>
      </p:graphicFrame>
      <p:sp>
        <p:nvSpPr>
          <p:cNvPr id="15" name="Rounded Rectangle 14"/>
          <p:cNvSpPr/>
          <p:nvPr/>
        </p:nvSpPr>
        <p:spPr>
          <a:xfrm>
            <a:off x="3163146" y="3196116"/>
            <a:ext cx="576000" cy="54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7335607" y="3196116"/>
            <a:ext cx="576000" cy="54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4553966" y="3196116"/>
            <a:ext cx="576000" cy="540000"/>
          </a:xfrm>
          <a:prstGeom prst="round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057" y="1135120"/>
            <a:ext cx="1637041" cy="124483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22" y="1099968"/>
            <a:ext cx="1637041" cy="12513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718" y="1164614"/>
            <a:ext cx="1637041" cy="12383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94219" y="2413985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65992" y="2382812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6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49738" y="2413985"/>
            <a:ext cx="661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10</a:t>
            </a:r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31808" y="5505047"/>
            <a:ext cx="617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Comic Sans MS" panose="030F0702030302020204" pitchFamily="66" charset="0"/>
              </a:rPr>
              <a:t>From                   to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194870" y="5476046"/>
            <a:ext cx="1853294" cy="523220"/>
            <a:chOff x="2371068" y="5178319"/>
            <a:chExt cx="1853294" cy="523220"/>
          </a:xfrm>
        </p:grpSpPr>
        <p:sp>
          <p:nvSpPr>
            <p:cNvPr id="26" name="TextBox 25"/>
            <p:cNvSpPr txBox="1"/>
            <p:nvPr/>
          </p:nvSpPr>
          <p:spPr>
            <a:xfrm>
              <a:off x="2507851" y="5178319"/>
              <a:ext cx="1716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accent1"/>
                  </a:solidFill>
                  <a:latin typeface="Comic Sans MS" panose="030F0702030302020204" pitchFamily="66" charset="0"/>
                </a:rPr>
                <a:t>greatest</a:t>
              </a:r>
              <a:r>
                <a:rPr lang="en-GB" sz="2800" dirty="0" smtClean="0">
                  <a:latin typeface="Comic Sans MS" panose="030F0702030302020204" pitchFamily="66" charset="0"/>
                </a:rPr>
                <a:t>                      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371068" y="5178319"/>
              <a:ext cx="1853294" cy="52322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671410" y="5482086"/>
            <a:ext cx="1853294" cy="523220"/>
            <a:chOff x="5585613" y="5160090"/>
            <a:chExt cx="1853294" cy="523220"/>
          </a:xfrm>
        </p:grpSpPr>
        <p:sp>
          <p:nvSpPr>
            <p:cNvPr id="29" name="TextBox 28"/>
            <p:cNvSpPr txBox="1"/>
            <p:nvPr/>
          </p:nvSpPr>
          <p:spPr>
            <a:xfrm>
              <a:off x="5715523" y="5160090"/>
              <a:ext cx="1716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>
                  <a:solidFill>
                    <a:schemeClr val="accent1"/>
                  </a:solidFill>
                  <a:latin typeface="Comic Sans MS" panose="030F0702030302020204" pitchFamily="66" charset="0"/>
                </a:rPr>
                <a:t>smallest</a:t>
              </a:r>
              <a:r>
                <a:rPr lang="en-GB" sz="2800" dirty="0" smtClean="0">
                  <a:latin typeface="Comic Sans MS" panose="030F0702030302020204" pitchFamily="66" charset="0"/>
                </a:rPr>
                <a:t>                      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585613" y="5160090"/>
              <a:ext cx="1853294" cy="52322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0.6151 0.3870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1935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5.55112E-17 L -0.11927 0.3840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2" y="1919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0.19739 0.392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1963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1" grpId="0"/>
      <p:bldP spid="21" grpId="1"/>
      <p:bldP spid="22" grpId="0"/>
      <p:bldP spid="22" grpId="1"/>
      <p:bldP spid="23" grpId="0"/>
      <p:bldP spid="23" grpId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questions 1 and 2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1|5.8|7.7|12.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.6|10|12.6|3.9|5.8|3.7|5.7|13.5|1.4|6.8|6|2.1|3.4|4.7|4.2|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2.1|2.7|7.1|4.5|5|4.4|8.6|16.8|3.9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19.1|3.6|7.8|2.3|10.6|1.3|17.9|4.9|1.5|3.1|2.8|1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522d4c35-b548-4432-90ae-af4376e1c4b4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AF3410-C8C0-4E99-886C-AA01BF596C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4448</TotalTime>
  <Words>198</Words>
  <Application>Microsoft Office PowerPoint</Application>
  <PresentationFormat>On-screen Show (4:3)</PresentationFormat>
  <Paragraphs>96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1 and 2 on the worksheet</vt:lpstr>
      <vt:lpstr>PowerPoint Presentation</vt:lpstr>
      <vt:lpstr>PowerPoint Presentation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226</cp:revision>
  <dcterms:created xsi:type="dcterms:W3CDTF">2019-07-05T11:02:13Z</dcterms:created>
  <dcterms:modified xsi:type="dcterms:W3CDTF">2020-09-18T10:29:50Z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