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306" r:id="rId13"/>
    <p:sldId id="307" r:id="rId14"/>
    <p:sldId id="299" r:id="rId15"/>
    <p:sldId id="300" r:id="rId16"/>
    <p:sldId id="311" r:id="rId17"/>
    <p:sldId id="312" r:id="rId18"/>
    <p:sldId id="314" r:id="rId19"/>
    <p:sldId id="301" r:id="rId20"/>
    <p:sldId id="308" r:id="rId21"/>
    <p:sldId id="304" r:id="rId22"/>
    <p:sldId id="31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FB4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10/09/2020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10/09/2020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6.png"/><Relationship Id="rId3" Type="http://schemas.openxmlformats.org/officeDocument/2006/relationships/image" Target="../media/image10.png"/><Relationship Id="rId7" Type="http://schemas.openxmlformats.org/officeDocument/2006/relationships/image" Target="../media/image31.png"/><Relationship Id="rId12" Type="http://schemas.openxmlformats.org/officeDocument/2006/relationships/image" Target="../media/image35.png"/><Relationship Id="rId17" Type="http://schemas.openxmlformats.org/officeDocument/2006/relationships/image" Target="../media/image41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0.png"/><Relationship Id="rId1" Type="http://schemas.openxmlformats.org/officeDocument/2006/relationships/tags" Target="../tags/tag6.xml"/><Relationship Id="rId11" Type="http://schemas.openxmlformats.org/officeDocument/2006/relationships/image" Target="../media/image34.png"/><Relationship Id="rId15" Type="http://schemas.openxmlformats.org/officeDocument/2006/relationships/image" Target="../media/image39.png"/><Relationship Id="rId10" Type="http://schemas.openxmlformats.org/officeDocument/2006/relationships/image" Target="../media/image30.png"/><Relationship Id="rId4" Type="http://schemas.openxmlformats.org/officeDocument/2006/relationships/image" Target="../media/image11.png"/><Relationship Id="rId9" Type="http://schemas.openxmlformats.org/officeDocument/2006/relationships/image" Target="../media/image33.png"/><Relationship Id="rId1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38.png"/><Relationship Id="rId7" Type="http://schemas.openxmlformats.org/officeDocument/2006/relationships/image" Target="../media/image4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10" Type="http://schemas.openxmlformats.org/officeDocument/2006/relationships/image" Target="../media/image47.png"/><Relationship Id="rId9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8356"/>
            <a:ext cx="5950212" cy="248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1 - 3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6383" y="478020"/>
            <a:ext cx="2234317" cy="987251"/>
            <a:chOff x="1606731" y="879767"/>
            <a:chExt cx="2816332" cy="1436006"/>
          </a:xfrm>
        </p:grpSpPr>
        <p:sp>
          <p:nvSpPr>
            <p:cNvPr id="5" name="TextBox 4"/>
            <p:cNvSpPr txBox="1"/>
            <p:nvPr/>
          </p:nvSpPr>
          <p:spPr>
            <a:xfrm>
              <a:off x="1606731" y="927978"/>
              <a:ext cx="2816332" cy="1387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Comic Sans MS" panose="030F0702030302020204" pitchFamily="66" charset="0"/>
                </a:rPr>
                <a:t>g</a:t>
              </a:r>
              <a:r>
                <a:rPr lang="en-GB" sz="2400" dirty="0" smtClean="0">
                  <a:latin typeface="Comic Sans MS" panose="030F0702030302020204" pitchFamily="66" charset="0"/>
                </a:rPr>
                <a:t>reater than</a:t>
              </a:r>
            </a:p>
            <a:p>
              <a:endParaRPr lang="en-GB" sz="32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647798" y="879767"/>
              <a:ext cx="2657428" cy="805780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611600" y="495434"/>
            <a:ext cx="1719424" cy="851134"/>
            <a:chOff x="4801500" y="860299"/>
            <a:chExt cx="2167316" cy="1298332"/>
          </a:xfrm>
        </p:grpSpPr>
        <p:sp>
          <p:nvSpPr>
            <p:cNvPr id="8" name="TextBox 7"/>
            <p:cNvSpPr txBox="1"/>
            <p:nvPr/>
          </p:nvSpPr>
          <p:spPr>
            <a:xfrm>
              <a:off x="4867086" y="891016"/>
              <a:ext cx="2101730" cy="12676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Comic Sans MS" panose="030F0702030302020204" pitchFamily="66" charset="0"/>
                </a:rPr>
                <a:t>l</a:t>
              </a:r>
              <a:r>
                <a:rPr lang="en-GB" sz="2400" dirty="0" smtClean="0">
                  <a:latin typeface="Comic Sans MS" panose="030F0702030302020204" pitchFamily="66" charset="0"/>
                </a:rPr>
                <a:t>ess than</a:t>
              </a:r>
            </a:p>
            <a:p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801500" y="860299"/>
              <a:ext cx="2167313" cy="818473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877098" y="462153"/>
            <a:ext cx="1719423" cy="989836"/>
            <a:chOff x="3473213" y="1509274"/>
            <a:chExt cx="2167314" cy="1454433"/>
          </a:xfrm>
        </p:grpSpPr>
        <p:sp>
          <p:nvSpPr>
            <p:cNvPr id="11" name="TextBox 10"/>
            <p:cNvSpPr txBox="1"/>
            <p:nvPr/>
          </p:nvSpPr>
          <p:spPr>
            <a:xfrm>
              <a:off x="3688922" y="1561773"/>
              <a:ext cx="1819917" cy="1401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Comic Sans MS" panose="030F0702030302020204" pitchFamily="66" charset="0"/>
                </a:rPr>
                <a:t>e</a:t>
              </a:r>
              <a:r>
                <a:rPr lang="en-GB" sz="2400" dirty="0" smtClean="0">
                  <a:latin typeface="Comic Sans MS" panose="030F0702030302020204" pitchFamily="66" charset="0"/>
                </a:rPr>
                <a:t>qual to</a:t>
              </a:r>
            </a:p>
            <a:p>
              <a:endParaRPr lang="en-GB" sz="32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473213" y="1509274"/>
              <a:ext cx="2167314" cy="837303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860" y="4740766"/>
            <a:ext cx="1331392" cy="12395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600" y="4756134"/>
            <a:ext cx="1298379" cy="1208836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3971202" y="2233749"/>
            <a:ext cx="720000" cy="72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69194" y="1031992"/>
                <a:ext cx="720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9194" y="1031992"/>
                <a:ext cx="720000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023360" y="1031992"/>
                <a:ext cx="720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360" y="1031992"/>
                <a:ext cx="720000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646012" y="996933"/>
                <a:ext cx="720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012" y="996933"/>
                <a:ext cx="720000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09" y="3209254"/>
            <a:ext cx="1687494" cy="157111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480" y="3223286"/>
            <a:ext cx="1657350" cy="1543050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3971202" y="3631232"/>
            <a:ext cx="720000" cy="72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16656" y="1645392"/>
            <a:ext cx="888337" cy="185674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959" y="2111601"/>
            <a:ext cx="943989" cy="92432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789" y="4756134"/>
            <a:ext cx="1298380" cy="1208836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>
          <a:xfrm>
            <a:off x="3971202" y="4877945"/>
            <a:ext cx="720000" cy="72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032067" y="1027636"/>
                <a:ext cx="720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067" y="1027636"/>
                <a:ext cx="720000" cy="70788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654719" y="1005640"/>
                <a:ext cx="720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719" y="1005640"/>
                <a:ext cx="720000" cy="70788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64838" y="1027636"/>
                <a:ext cx="720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838" y="1027636"/>
                <a:ext cx="720000" cy="70788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89155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6 1.11111E-6 L -0.00695 0.1719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25643 0.3784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2625 0.5597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25" y="2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  <p:bldP spid="24" grpId="0" animBg="1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69087" y="1549184"/>
            <a:ext cx="2234317" cy="973603"/>
            <a:chOff x="1572325" y="879767"/>
            <a:chExt cx="2816332" cy="1416154"/>
          </a:xfrm>
        </p:grpSpPr>
        <p:sp>
          <p:nvSpPr>
            <p:cNvPr id="7" name="TextBox 6"/>
            <p:cNvSpPr txBox="1"/>
            <p:nvPr/>
          </p:nvSpPr>
          <p:spPr>
            <a:xfrm>
              <a:off x="1572325" y="908126"/>
              <a:ext cx="2816332" cy="1387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Comic Sans MS" panose="030F0702030302020204" pitchFamily="66" charset="0"/>
                </a:rPr>
                <a:t>g</a:t>
              </a:r>
              <a:r>
                <a:rPr lang="en-GB" sz="2400" dirty="0" smtClean="0">
                  <a:latin typeface="Comic Sans MS" panose="030F0702030302020204" pitchFamily="66" charset="0"/>
                </a:rPr>
                <a:t>reater than</a:t>
              </a:r>
            </a:p>
            <a:p>
              <a:endParaRPr lang="en-GB" sz="32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647798" y="879767"/>
              <a:ext cx="2657428" cy="805780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611601" y="1525654"/>
            <a:ext cx="1719422" cy="864782"/>
            <a:chOff x="4801500" y="860299"/>
            <a:chExt cx="2167313" cy="1319151"/>
          </a:xfrm>
        </p:grpSpPr>
        <p:sp>
          <p:nvSpPr>
            <p:cNvPr id="10" name="TextBox 9"/>
            <p:cNvSpPr txBox="1"/>
            <p:nvPr/>
          </p:nvSpPr>
          <p:spPr>
            <a:xfrm>
              <a:off x="4849883" y="911835"/>
              <a:ext cx="2101730" cy="12676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Comic Sans MS" panose="030F0702030302020204" pitchFamily="66" charset="0"/>
                </a:rPr>
                <a:t>l</a:t>
              </a:r>
              <a:r>
                <a:rPr lang="en-GB" sz="2400" dirty="0" smtClean="0">
                  <a:latin typeface="Comic Sans MS" panose="030F0702030302020204" pitchFamily="66" charset="0"/>
                </a:rPr>
                <a:t>ess than</a:t>
              </a:r>
            </a:p>
            <a:p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801500" y="860299"/>
              <a:ext cx="2167313" cy="867656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877098" y="1533317"/>
            <a:ext cx="1719423" cy="989836"/>
            <a:chOff x="3473213" y="1509274"/>
            <a:chExt cx="2167314" cy="1454433"/>
          </a:xfrm>
        </p:grpSpPr>
        <p:sp>
          <p:nvSpPr>
            <p:cNvPr id="13" name="TextBox 12"/>
            <p:cNvSpPr txBox="1"/>
            <p:nvPr/>
          </p:nvSpPr>
          <p:spPr>
            <a:xfrm>
              <a:off x="3723328" y="1561773"/>
              <a:ext cx="1819917" cy="1401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Comic Sans MS" panose="030F0702030302020204" pitchFamily="66" charset="0"/>
                </a:rPr>
                <a:t>e</a:t>
              </a:r>
              <a:r>
                <a:rPr lang="en-GB" sz="2400" dirty="0" smtClean="0">
                  <a:latin typeface="Comic Sans MS" panose="030F0702030302020204" pitchFamily="66" charset="0"/>
                </a:rPr>
                <a:t>qual to</a:t>
              </a:r>
            </a:p>
            <a:p>
              <a:endParaRPr lang="en-GB" sz="32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473213" y="1509274"/>
              <a:ext cx="2167314" cy="837303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Oval 16"/>
          <p:cNvSpPr/>
          <p:nvPr/>
        </p:nvSpPr>
        <p:spPr>
          <a:xfrm>
            <a:off x="3994561" y="3378797"/>
            <a:ext cx="576000" cy="576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369194" y="2103156"/>
                <a:ext cx="720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9194" y="2103156"/>
                <a:ext cx="720000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23360" y="2103156"/>
                <a:ext cx="720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360" y="2103156"/>
                <a:ext cx="720000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46012" y="2068097"/>
                <a:ext cx="720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012" y="2068097"/>
                <a:ext cx="720000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/>
          <p:cNvSpPr/>
          <p:nvPr/>
        </p:nvSpPr>
        <p:spPr>
          <a:xfrm>
            <a:off x="3994561" y="4367786"/>
            <a:ext cx="576000" cy="576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3994561" y="5304528"/>
            <a:ext cx="576000" cy="576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2737939" y="5304528"/>
            <a:ext cx="1256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one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93459" y="5330918"/>
            <a:ext cx="1256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ten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37939" y="4358916"/>
            <a:ext cx="1256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eight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66242" y="4351189"/>
            <a:ext cx="1256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three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66738" y="3362890"/>
            <a:ext cx="1256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six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80396" y="3347002"/>
            <a:ext cx="1256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seven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017972" y="2112065"/>
                <a:ext cx="720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972" y="2112065"/>
                <a:ext cx="720000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654719" y="2068712"/>
                <a:ext cx="720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719" y="2068712"/>
                <a:ext cx="720000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25630" y="2111350"/>
                <a:ext cx="720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630" y="2111350"/>
                <a:ext cx="720000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-0.01129 0.1733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3" y="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-0.00556 L 0.24983 0.3210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30" y="1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-0.01059 0.4534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2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the last question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601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 Show me one more than 9 using your       	fingers. 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What is the missing number? 6, __ , 4, 3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How many dots?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</a:t>
            </a:r>
            <a:r>
              <a:rPr lang="en-GB" sz="2800" dirty="0" smtClean="0">
                <a:latin typeface="Comic Sans MS" panose="030F0702030302020204" pitchFamily="66" charset="0"/>
              </a:rPr>
              <a:t>Can </a:t>
            </a:r>
            <a:r>
              <a:rPr lang="en-GB" sz="2800" dirty="0">
                <a:latin typeface="Comic Sans MS" panose="030F0702030302020204" pitchFamily="66" charset="0"/>
              </a:rPr>
              <a:t>you spell </a:t>
            </a:r>
            <a:r>
              <a:rPr lang="en-GB" sz="2800" dirty="0" smtClean="0">
                <a:latin typeface="Comic Sans MS" panose="030F0702030302020204" pitchFamily="66" charset="0"/>
              </a:rPr>
              <a:t>the number 1 less than 2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692" y="2750822"/>
            <a:ext cx="1448772" cy="142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534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40875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 Show me one more than 9 using your            	fingers. 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What is the missing number? 6, __ , 4, 3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How many dots?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</a:t>
            </a:r>
            <a:r>
              <a:rPr lang="en-GB" sz="2800" dirty="0" smtClean="0">
                <a:latin typeface="Comic Sans MS" panose="030F0702030302020204" pitchFamily="66" charset="0"/>
              </a:rPr>
              <a:t>Can </a:t>
            </a:r>
            <a:r>
              <a:rPr lang="en-GB" sz="2800" dirty="0">
                <a:latin typeface="Comic Sans MS" panose="030F0702030302020204" pitchFamily="66" charset="0"/>
              </a:rPr>
              <a:t>you spell </a:t>
            </a:r>
            <a:r>
              <a:rPr lang="en-GB" sz="2800" dirty="0" smtClean="0">
                <a:latin typeface="Comic Sans MS" panose="030F0702030302020204" pitchFamily="66" charset="0"/>
              </a:rPr>
              <a:t>the number 1 less than 2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692" y="2750822"/>
            <a:ext cx="1448772" cy="14259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96250" y="2044929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12789" y="5172098"/>
            <a:ext cx="2215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o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-n-e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27502" y="3345947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086" y="798758"/>
            <a:ext cx="1371874" cy="12772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63507" y="764885"/>
            <a:ext cx="1371874" cy="12772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99079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1868" y="344638"/>
            <a:ext cx="6126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Looking at symbols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983180" y="4301480"/>
                <a:ext cx="770708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3180" y="4301480"/>
                <a:ext cx="770708" cy="11079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503724" y="3481191"/>
                <a:ext cx="770708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3724" y="3481191"/>
                <a:ext cx="770708" cy="11079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528425" y="1864317"/>
                <a:ext cx="770708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425" y="1864317"/>
                <a:ext cx="770708" cy="11079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943404" y="3568460"/>
                <a:ext cx="770708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3404" y="3568460"/>
                <a:ext cx="770708" cy="11079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543794" y="857742"/>
                <a:ext cx="770708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3794" y="857742"/>
                <a:ext cx="770708" cy="110799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943919" y="2349588"/>
                <a:ext cx="770708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3919" y="2349588"/>
                <a:ext cx="770708" cy="11079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708957" y="3643297"/>
            <a:ext cx="2173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equals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8957" y="4451734"/>
            <a:ext cx="2266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add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8957" y="2026423"/>
            <a:ext cx="2266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E10FB4"/>
                </a:solidFill>
                <a:latin typeface="Comic Sans MS" panose="030F0702030302020204" pitchFamily="66" charset="0"/>
              </a:rPr>
              <a:t>subtract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8957" y="1217986"/>
            <a:ext cx="3377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question mark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8957" y="2834860"/>
            <a:ext cx="3496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greater than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8957" y="5260171"/>
            <a:ext cx="2702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less than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44444E-6 -3.7037E-6 L -0.32761 -0.1909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89" y="-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FB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10FB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11111E-6 -1.11111E-6 L -0.41806 0.1377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03" y="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472C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472C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38889E-6 -3.7037E-7 L -0.1993 0.1053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65" y="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4.16667E-6 4.07407E-6 L -0.35399 -0.1541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08" y="-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11111E-6 -1.48148E-6 L -0.29236 0.08171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18" y="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5A1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5A1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22222E-6 0 L -0.38837 0.2217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27" y="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81868" y="344638"/>
                <a:ext cx="612648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dirty="0">
                    <a:latin typeface="Comic Sans MS" panose="030F0702030302020204" pitchFamily="66" charset="0"/>
                  </a:rPr>
                  <a:t>i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s equal to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868" y="344638"/>
                <a:ext cx="6126480" cy="1200329"/>
              </a:xfrm>
              <a:prstGeom prst="rect">
                <a:avLst/>
              </a:prstGeom>
              <a:blipFill>
                <a:blip r:embed="rId5"/>
                <a:stretch>
                  <a:fillRect t="-8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257597" y="5074057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257597" y="4642057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257597" y="4210057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261094" y="3336029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261094" y="2904029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647185" y="3327720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647185" y="2895720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257597" y="1933442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647185" y="1951647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2652302" y="5074057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652302" y="4642057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652302" y="4210057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/>
          <p:nvPr/>
        </p:nvCxnSpPr>
        <p:spPr>
          <a:xfrm>
            <a:off x="1119116" y="2383647"/>
            <a:ext cx="208810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19116" y="1936279"/>
            <a:ext cx="208810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911408" y="1775251"/>
                <a:ext cx="273321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1 is equal to 1 </a:t>
                </a:r>
              </a:p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1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sz="2800" dirty="0">
                        <a:latin typeface="Comic Sans MS" panose="030F0702030302020204" pitchFamily="66" charset="0"/>
                      </a:rPr>
                      <m:t>1</m:t>
                    </m:r>
                  </m:oMath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1408" y="1775251"/>
                <a:ext cx="2733216" cy="954107"/>
              </a:xfrm>
              <a:prstGeom prst="rect">
                <a:avLst/>
              </a:prstGeom>
              <a:blipFill>
                <a:blip r:embed="rId6"/>
                <a:stretch>
                  <a:fillRect t="-6369" r="-2232" b="-165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 flipV="1">
            <a:off x="1119116" y="2904029"/>
            <a:ext cx="2088108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19116" y="3759720"/>
            <a:ext cx="208810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119116" y="4200068"/>
            <a:ext cx="208810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119116" y="5519120"/>
            <a:ext cx="208810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11408" y="2881758"/>
                <a:ext cx="273321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latin typeface="Comic Sans MS" panose="030F0702030302020204" pitchFamily="66" charset="0"/>
                  </a:rPr>
                  <a:t>2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is equal to 2 </a:t>
                </a:r>
              </a:p>
              <a:p>
                <a:pPr algn="ctr"/>
                <a:r>
                  <a:rPr lang="en-GB" sz="2800" dirty="0">
                    <a:latin typeface="Comic Sans MS" panose="030F0702030302020204" pitchFamily="66" charset="0"/>
                  </a:rPr>
                  <a:t>2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sz="2800" dirty="0">
                        <a:latin typeface="Comic Sans MS" panose="030F0702030302020204" pitchFamily="66" charset="0"/>
                      </a:rPr>
                      <m:t>2</m:t>
                    </m:r>
                  </m:oMath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1408" y="2881758"/>
                <a:ext cx="2733216" cy="954107"/>
              </a:xfrm>
              <a:prstGeom prst="rect">
                <a:avLst/>
              </a:prstGeom>
              <a:blipFill>
                <a:blip r:embed="rId7"/>
                <a:stretch>
                  <a:fillRect l="-670" t="-7051" r="-4464" b="-17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911408" y="4493199"/>
                <a:ext cx="273321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3 is equal to 3 </a:t>
                </a:r>
              </a:p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sz="2800" dirty="0">
                        <a:latin typeface="Comic Sans MS" panose="030F0702030302020204" pitchFamily="66" charset="0"/>
                      </a:rPr>
                      <m:t>3</m:t>
                    </m:r>
                  </m:oMath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1408" y="4493199"/>
                <a:ext cx="2733216" cy="954107"/>
              </a:xfrm>
              <a:prstGeom prst="rect">
                <a:avLst/>
              </a:prstGeom>
              <a:blipFill>
                <a:blip r:embed="rId8"/>
                <a:stretch>
                  <a:fillRect l="-670" t="-6369" r="-4464" b="-165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ounded Rectangle 34"/>
          <p:cNvSpPr/>
          <p:nvPr/>
        </p:nvSpPr>
        <p:spPr>
          <a:xfrm>
            <a:off x="2967003" y="344638"/>
            <a:ext cx="2819844" cy="112008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7572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8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81868" y="344638"/>
                <a:ext cx="612648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dirty="0" smtClean="0">
                    <a:latin typeface="Comic Sans MS" panose="030F0702030302020204" pitchFamily="66" charset="0"/>
                  </a:rPr>
                  <a:t>is less than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868" y="344638"/>
                <a:ext cx="6126480" cy="1200329"/>
              </a:xfrm>
              <a:prstGeom prst="rect">
                <a:avLst/>
              </a:prstGeom>
              <a:blipFill>
                <a:blip r:embed="rId5"/>
                <a:stretch>
                  <a:fillRect t="-8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936866" y="5064029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936866" y="4632029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978990" y="3460014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978990" y="3028014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649743" y="5490610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075330" y="1690984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485459" y="1923128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075330" y="2134529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2649743" y="5074057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649743" y="4642057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649743" y="4210057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84348" y="1671154"/>
                <a:ext cx="295321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1 is less than 2  </a:t>
                </a:r>
              </a:p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1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2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348" y="1671154"/>
                <a:ext cx="2953212" cy="954107"/>
              </a:xfrm>
              <a:prstGeom prst="rect">
                <a:avLst/>
              </a:prstGeom>
              <a:blipFill>
                <a:blip r:embed="rId6"/>
                <a:stretch>
                  <a:fillRect t="-6369" r="-6198" b="-165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 flipV="1">
            <a:off x="1011307" y="1382420"/>
            <a:ext cx="1277465" cy="78947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011307" y="2185788"/>
            <a:ext cx="1447087" cy="60743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646587" y="3582189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646587" y="3152573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7646587" y="2720573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6028345" y="2291542"/>
            <a:ext cx="2164679" cy="125405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028345" y="3560788"/>
            <a:ext cx="2164679" cy="75868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1071154" y="3943348"/>
            <a:ext cx="1973382" cy="11446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071154" y="5097980"/>
            <a:ext cx="1895849" cy="10066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081743" y="4660081"/>
                <a:ext cx="306353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2 is less than 4 </a:t>
                </a:r>
              </a:p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4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743" y="4660081"/>
                <a:ext cx="3063538" cy="954107"/>
              </a:xfrm>
              <a:prstGeom prst="rect">
                <a:avLst/>
              </a:prstGeom>
              <a:blipFill>
                <a:blip r:embed="rId7"/>
                <a:stretch>
                  <a:fillRect t="-6369" r="-1594" b="-165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173984" y="3107519"/>
                <a:ext cx="306353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2 is less than 3 </a:t>
                </a:r>
              </a:p>
              <a:p>
                <a:pPr algn="ctr"/>
                <a:r>
                  <a:rPr lang="en-GB" sz="2800" dirty="0" smtClean="0">
                    <a:latin typeface="Comic Sans MS" panose="030F0702030302020204" pitchFamily="66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3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984" y="3107519"/>
                <a:ext cx="3063538" cy="954107"/>
              </a:xfrm>
              <a:prstGeom prst="rect">
                <a:avLst/>
              </a:prstGeom>
              <a:blipFill>
                <a:blip r:embed="rId8"/>
                <a:stretch>
                  <a:fillRect t="-7051" r="-1594" b="-17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/>
          <p:cNvCxnSpPr/>
          <p:nvPr/>
        </p:nvCxnSpPr>
        <p:spPr>
          <a:xfrm>
            <a:off x="1403541" y="1670656"/>
            <a:ext cx="118080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362453" y="2586574"/>
            <a:ext cx="1287290" cy="1826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2967003" y="344638"/>
            <a:ext cx="2819844" cy="112008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341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8" grpId="0"/>
      <p:bldP spid="33" grpId="0" animBg="1"/>
      <p:bldP spid="34" grpId="0" animBg="1"/>
      <p:bldP spid="35" grpId="0" animBg="1"/>
      <p:bldP spid="47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81868" y="344638"/>
                <a:ext cx="612648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dirty="0" smtClean="0">
                    <a:latin typeface="Comic Sans MS" panose="030F0702030302020204" pitchFamily="66" charset="0"/>
                  </a:rPr>
                  <a:t>is greater than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868" y="344638"/>
                <a:ext cx="6126480" cy="1200329"/>
              </a:xfrm>
              <a:prstGeom prst="rect">
                <a:avLst/>
              </a:prstGeom>
              <a:blipFill>
                <a:blip r:embed="rId5"/>
                <a:stretch>
                  <a:fillRect t="-8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936866" y="5064029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936866" y="4632029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826471" y="3510624"/>
            <a:ext cx="432000" cy="46969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826471" y="3078624"/>
            <a:ext cx="432000" cy="46969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403541" y="5490610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461374" y="1690984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997035" y="1951814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461374" y="2134529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403541" y="5074057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403541" y="4642057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403541" y="4210057"/>
            <a:ext cx="432000" cy="4320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45444" y="1645930"/>
                <a:ext cx="339844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latin typeface="Comic Sans MS" panose="030F0702030302020204" pitchFamily="66" charset="0"/>
                  </a:rPr>
                  <a:t>2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is greater than 1  </a:t>
                </a:r>
              </a:p>
              <a:p>
                <a:pPr algn="ctr"/>
                <a:r>
                  <a:rPr lang="en-GB" sz="2800" dirty="0">
                    <a:latin typeface="Comic Sans MS" panose="030F0702030302020204" pitchFamily="66" charset="0"/>
                  </a:rPr>
                  <a:t>2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1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5444" y="1645930"/>
                <a:ext cx="3398441" cy="954107"/>
              </a:xfrm>
              <a:prstGeom prst="rect">
                <a:avLst/>
              </a:prstGeom>
              <a:blipFill>
                <a:blip r:embed="rId6"/>
                <a:stretch>
                  <a:fillRect l="-1792" t="-6369" r="-8065" b="-165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>
            <a:off x="1281868" y="1385778"/>
            <a:ext cx="1747251" cy="77901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235276" y="2154241"/>
            <a:ext cx="1793843" cy="6529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260209" y="3760649"/>
            <a:ext cx="432000" cy="46969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6260209" y="3331033"/>
            <a:ext cx="432000" cy="46969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6260209" y="2899033"/>
            <a:ext cx="432000" cy="46969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/>
          <p:cNvCxnSpPr/>
          <p:nvPr/>
        </p:nvCxnSpPr>
        <p:spPr>
          <a:xfrm>
            <a:off x="6260209" y="2594178"/>
            <a:ext cx="1865896" cy="91644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260209" y="3485572"/>
            <a:ext cx="1865896" cy="108498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61374" y="3977081"/>
            <a:ext cx="1620369" cy="10869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529123" y="5074057"/>
            <a:ext cx="1552620" cy="103058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139576" y="4768683"/>
                <a:ext cx="340869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latin typeface="Comic Sans MS" panose="030F0702030302020204" pitchFamily="66" charset="0"/>
                  </a:rPr>
                  <a:t>4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is greater than 2</a:t>
                </a:r>
              </a:p>
              <a:p>
                <a:pPr algn="ctr"/>
                <a:r>
                  <a:rPr lang="en-GB" sz="2800" dirty="0">
                    <a:latin typeface="Comic Sans MS" panose="030F0702030302020204" pitchFamily="66" charset="0"/>
                  </a:rPr>
                  <a:t>4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2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9576" y="4768683"/>
                <a:ext cx="3408698" cy="954107"/>
              </a:xfrm>
              <a:prstGeom prst="rect">
                <a:avLst/>
              </a:prstGeom>
              <a:blipFill>
                <a:blip r:embed="rId7"/>
                <a:stretch>
                  <a:fillRect l="-2504" t="-6369" r="-2504" b="-165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734044" y="3139901"/>
                <a:ext cx="345161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latin typeface="Comic Sans MS" panose="030F0702030302020204" pitchFamily="66" charset="0"/>
                  </a:rPr>
                  <a:t>3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is greater than 2 </a:t>
                </a:r>
              </a:p>
              <a:p>
                <a:pPr algn="ctr"/>
                <a:r>
                  <a:rPr lang="en-GB" sz="2800" dirty="0">
                    <a:latin typeface="Comic Sans MS" panose="030F0702030302020204" pitchFamily="66" charset="0"/>
                  </a:rPr>
                  <a:t>3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2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4044" y="3139901"/>
                <a:ext cx="3451612" cy="954107"/>
              </a:xfrm>
              <a:prstGeom prst="rect">
                <a:avLst/>
              </a:prstGeom>
              <a:blipFill>
                <a:blip r:embed="rId8"/>
                <a:stretch>
                  <a:fillRect l="-1764" t="-6369" r="-4938" b="-165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/>
          <p:cNvCxnSpPr/>
          <p:nvPr/>
        </p:nvCxnSpPr>
        <p:spPr>
          <a:xfrm>
            <a:off x="1287900" y="1670656"/>
            <a:ext cx="134466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287900" y="2566529"/>
            <a:ext cx="1344668" cy="189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2632568" y="344638"/>
            <a:ext cx="3585352" cy="112008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9468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8" grpId="0"/>
      <p:bldP spid="33" grpId="0" animBg="1"/>
      <p:bldP spid="34" grpId="0" animBg="1"/>
      <p:bldP spid="35" grpId="0" animBg="1"/>
      <p:bldP spid="47" grpId="0"/>
      <p:bldP spid="5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20|10.7|1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5|5.2|5.2|5.1|6.5|5.3|5.2|4.3|6.1|2.9|7.7|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4.8|8.4|9.4|5|1.9|4.9|1.8|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6.1|7.6|6.3|6.5|5.1|4.5|3.6|3.9|6.1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5.1|6.4|1.9|5.8|8.9|5.3|1.7|5.3|7.4|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26.2|6.5|8.5|5.6|14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24.3|9.7|10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522d4c35-b548-4432-90ae-af4376e1c4b4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50B80F-C8F2-4CFD-82DB-23DD9B830B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4832</TotalTime>
  <Words>179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1 - 3 on the worksheet</vt:lpstr>
      <vt:lpstr>PowerPoint Presentation</vt:lpstr>
      <vt:lpstr>PowerPoint Presentation</vt:lpstr>
      <vt:lpstr>Have a go at the last question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221</cp:revision>
  <dcterms:created xsi:type="dcterms:W3CDTF">2019-07-05T11:02:13Z</dcterms:created>
  <dcterms:modified xsi:type="dcterms:W3CDTF">2020-09-10T11:52:00Z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