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slideLayouts/slideLayout10.xml" ContentType="application/vnd.openxmlformats-officedocument.presentationml.slideLayout+xml"/>
  <Override PartName="/ppt/theme/theme8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9.xml" ContentType="application/vnd.openxmlformats-officedocument.theme+xml"/>
  <Override PartName="/ppt/slideLayouts/slideLayout22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8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50" r:id="rId10"/>
    <p:sldMasterId id="2147483652" r:id="rId11"/>
    <p:sldMasterId id="2147483654" r:id="rId12"/>
    <p:sldMasterId id="2147483666" r:id="rId13"/>
  </p:sldMasterIdLst>
  <p:notesMasterIdLst>
    <p:notesMasterId r:id="rId28"/>
  </p:notesMasterIdLst>
  <p:sldIdLst>
    <p:sldId id="296" r:id="rId14"/>
    <p:sldId id="297" r:id="rId15"/>
    <p:sldId id="260" r:id="rId16"/>
    <p:sldId id="295" r:id="rId17"/>
    <p:sldId id="298" r:id="rId18"/>
    <p:sldId id="291" r:id="rId19"/>
    <p:sldId id="301" r:id="rId20"/>
    <p:sldId id="293" r:id="rId21"/>
    <p:sldId id="278" r:id="rId22"/>
    <p:sldId id="279" r:id="rId23"/>
    <p:sldId id="294" r:id="rId24"/>
    <p:sldId id="284" r:id="rId25"/>
    <p:sldId id="299" r:id="rId26"/>
    <p:sldId id="262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94"/>
  </p:normalViewPr>
  <p:slideViewPr>
    <p:cSldViewPr snapToGrid="0" snapToObjects="1">
      <p:cViewPr varScale="1">
        <p:scale>
          <a:sx n="70" d="100"/>
          <a:sy n="70" d="100"/>
        </p:scale>
        <p:origin x="76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slide" Target="slides/slide8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1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6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28/08/2020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5380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5403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Comic Sans MS" panose="030F0702030302020204" pitchFamily="66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28/08/2020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1945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  <a:lvl2pPr>
              <a:defRPr>
                <a:latin typeface="Comic Sans MS" panose="030F0702030302020204" pitchFamily="66" charset="0"/>
              </a:defRPr>
            </a:lvl2pPr>
            <a:lvl3pPr>
              <a:defRPr>
                <a:latin typeface="Comic Sans MS" panose="030F0702030302020204" pitchFamily="66" charset="0"/>
              </a:defRPr>
            </a:lvl3pPr>
            <a:lvl4pPr>
              <a:defRPr>
                <a:latin typeface="Comic Sans MS" panose="030F0702030302020204" pitchFamily="66" charset="0"/>
              </a:defRPr>
            </a:lvl4pPr>
            <a:lvl5pPr>
              <a:defRPr>
                <a:latin typeface="Comic Sans MS" panose="030F0702030302020204" pitchFamily="66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28/08/2020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5628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Comic Sans MS" panose="030F0702030302020204" pitchFamily="66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28/08/2020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6334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  <a:lvl2pPr>
              <a:defRPr>
                <a:latin typeface="Comic Sans MS" panose="030F0702030302020204" pitchFamily="66" charset="0"/>
              </a:defRPr>
            </a:lvl2pPr>
            <a:lvl3pPr>
              <a:defRPr>
                <a:latin typeface="Comic Sans MS" panose="030F0702030302020204" pitchFamily="66" charset="0"/>
              </a:defRPr>
            </a:lvl3pPr>
            <a:lvl4pPr>
              <a:defRPr>
                <a:latin typeface="Comic Sans MS" panose="030F0702030302020204" pitchFamily="66" charset="0"/>
              </a:defRPr>
            </a:lvl4pPr>
            <a:lvl5pPr>
              <a:defRPr>
                <a:latin typeface="Comic Sans MS" panose="030F0702030302020204" pitchFamily="66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  <a:lvl2pPr>
              <a:defRPr>
                <a:latin typeface="Comic Sans MS" panose="030F0702030302020204" pitchFamily="66" charset="0"/>
              </a:defRPr>
            </a:lvl2pPr>
            <a:lvl3pPr>
              <a:defRPr>
                <a:latin typeface="Comic Sans MS" panose="030F0702030302020204" pitchFamily="66" charset="0"/>
              </a:defRPr>
            </a:lvl3pPr>
            <a:lvl4pPr>
              <a:defRPr>
                <a:latin typeface="Comic Sans MS" panose="030F0702030302020204" pitchFamily="66" charset="0"/>
              </a:defRPr>
            </a:lvl4pPr>
            <a:lvl5pPr>
              <a:defRPr>
                <a:latin typeface="Comic Sans MS" panose="030F0702030302020204" pitchFamily="66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28/08/2020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3152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Comic Sans MS" panose="030F0702030302020204" pitchFamily="66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  <a:lvl2pPr>
              <a:defRPr>
                <a:latin typeface="Comic Sans MS" panose="030F0702030302020204" pitchFamily="66" charset="0"/>
              </a:defRPr>
            </a:lvl2pPr>
            <a:lvl3pPr>
              <a:defRPr>
                <a:latin typeface="Comic Sans MS" panose="030F0702030302020204" pitchFamily="66" charset="0"/>
              </a:defRPr>
            </a:lvl3pPr>
            <a:lvl4pPr>
              <a:defRPr>
                <a:latin typeface="Comic Sans MS" panose="030F0702030302020204" pitchFamily="66" charset="0"/>
              </a:defRPr>
            </a:lvl4pPr>
            <a:lvl5pPr>
              <a:defRPr>
                <a:latin typeface="Comic Sans MS" panose="030F0702030302020204" pitchFamily="66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Comic Sans MS" panose="030F0702030302020204" pitchFamily="66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  <a:lvl2pPr>
              <a:defRPr>
                <a:latin typeface="Comic Sans MS" panose="030F0702030302020204" pitchFamily="66" charset="0"/>
              </a:defRPr>
            </a:lvl2pPr>
            <a:lvl3pPr>
              <a:defRPr>
                <a:latin typeface="Comic Sans MS" panose="030F0702030302020204" pitchFamily="66" charset="0"/>
              </a:defRPr>
            </a:lvl3pPr>
            <a:lvl4pPr>
              <a:defRPr>
                <a:latin typeface="Comic Sans MS" panose="030F0702030302020204" pitchFamily="66" charset="0"/>
              </a:defRPr>
            </a:lvl4pPr>
            <a:lvl5pPr>
              <a:defRPr>
                <a:latin typeface="Comic Sans MS" panose="030F0702030302020204" pitchFamily="66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28/08/2020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1773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28/08/2020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9464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28/08/2020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873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Comic Sans MS" panose="030F0702030302020204" pitchFamily="66" charset="0"/>
              </a:defRPr>
            </a:lvl1pPr>
            <a:lvl2pPr>
              <a:defRPr sz="2800">
                <a:latin typeface="Comic Sans MS" panose="030F0702030302020204" pitchFamily="66" charset="0"/>
              </a:defRPr>
            </a:lvl2pPr>
            <a:lvl3pPr>
              <a:defRPr sz="2400">
                <a:latin typeface="Comic Sans MS" panose="030F0702030302020204" pitchFamily="66" charset="0"/>
              </a:defRPr>
            </a:lvl3pPr>
            <a:lvl4pPr>
              <a:defRPr sz="2000">
                <a:latin typeface="Comic Sans MS" panose="030F0702030302020204" pitchFamily="66" charset="0"/>
              </a:defRPr>
            </a:lvl4pPr>
            <a:lvl5pPr>
              <a:defRPr sz="2000">
                <a:latin typeface="Comic Sans MS" panose="030F0702030302020204" pitchFamily="66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Comic Sans MS" panose="030F0702030302020204" pitchFamily="66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28/08/2020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5609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Comic Sans MS" panose="030F0702030302020204" pitchFamily="66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Comic Sans MS" panose="030F0702030302020204" pitchFamily="66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28/08/2020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0926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28/08/2020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5248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omic Sans MS" panose="030F0702030302020204" pitchFamily="66" charset="0"/>
              </a:defRPr>
            </a:lvl1pPr>
            <a:lvl2pPr>
              <a:defRPr>
                <a:latin typeface="Comic Sans MS" panose="030F0702030302020204" pitchFamily="66" charset="0"/>
              </a:defRPr>
            </a:lvl2pPr>
            <a:lvl3pPr>
              <a:defRPr>
                <a:latin typeface="Comic Sans MS" panose="030F0702030302020204" pitchFamily="66" charset="0"/>
              </a:defRPr>
            </a:lvl3pPr>
            <a:lvl4pPr>
              <a:defRPr>
                <a:latin typeface="Comic Sans MS" panose="030F0702030302020204" pitchFamily="66" charset="0"/>
              </a:defRPr>
            </a:lvl4pPr>
            <a:lvl5pPr>
              <a:defRPr>
                <a:latin typeface="Comic Sans MS" panose="030F0702030302020204" pitchFamily="66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28/08/2020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2296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omic Sans MS" panose="030F0702030302020204" pitchFamily="66" charset="0"/>
              </a:defRPr>
            </a:lvl1pPr>
            <a:lvl2pPr>
              <a:defRPr>
                <a:latin typeface="Comic Sans MS" panose="030F0702030302020204" pitchFamily="66" charset="0"/>
              </a:defRPr>
            </a:lvl2pPr>
            <a:lvl3pPr>
              <a:defRPr>
                <a:latin typeface="Comic Sans MS" panose="030F0702030302020204" pitchFamily="66" charset="0"/>
              </a:defRPr>
            </a:lvl3pPr>
            <a:lvl4pPr>
              <a:defRPr>
                <a:latin typeface="Comic Sans MS" panose="030F0702030302020204" pitchFamily="66" charset="0"/>
              </a:defRPr>
            </a:lvl4pPr>
            <a:lvl5pPr>
              <a:defRPr>
                <a:latin typeface="Comic Sans MS" panose="030F0702030302020204" pitchFamily="66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28/08/2020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1334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6246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5729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6990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3810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9747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4415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2068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5570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996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Y5_SP_B3_PP13.jpg">
            <a:extLst>
              <a:ext uri="{FF2B5EF4-FFF2-40B4-BE49-F238E27FC236}">
                <a16:creationId xmlns:a16="http://schemas.microsoft.com/office/drawing/2014/main" id="{E95FB4EA-75B8-F24A-A499-2ACE9F9705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599"/>
            <a:ext cx="9144000" cy="6464401"/>
          </a:xfrm>
          <a:prstGeom prst="rect">
            <a:avLst/>
          </a:prstGeom>
        </p:spPr>
      </p:pic>
      <p:pic>
        <p:nvPicPr>
          <p:cNvPr id="7" name="Picture 6" descr="Y5_SP_B3_PP13.jpg">
            <a:extLst>
              <a:ext uri="{FF2B5EF4-FFF2-40B4-BE49-F238E27FC236}">
                <a16:creationId xmlns:a16="http://schemas.microsoft.com/office/drawing/2014/main" id="{251B3F75-D21C-0C4E-A1CC-4B8DDEF085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256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565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186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475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75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188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Y5_SP_B3_PP13.jpg">
            <a:extLst>
              <a:ext uri="{FF2B5EF4-FFF2-40B4-BE49-F238E27FC236}">
                <a16:creationId xmlns:a16="http://schemas.microsoft.com/office/drawing/2014/main" id="{E95FB4EA-75B8-F24A-A499-2ACE9F9705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599"/>
            <a:ext cx="9144000" cy="6464401"/>
          </a:xfrm>
          <a:prstGeom prst="rect">
            <a:avLst/>
          </a:prstGeom>
        </p:spPr>
      </p:pic>
      <p:pic>
        <p:nvPicPr>
          <p:cNvPr id="7" name="Picture 6" descr="Y5_SP_B3_PP13.jpg">
            <a:extLst>
              <a:ext uri="{FF2B5EF4-FFF2-40B4-BE49-F238E27FC236}">
                <a16:creationId xmlns:a16="http://schemas.microsoft.com/office/drawing/2014/main" id="{251B3F75-D21C-0C4E-A1CC-4B8DDEF085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83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Y5_SP_B3_PP13.jpg">
            <a:extLst>
              <a:ext uri="{FF2B5EF4-FFF2-40B4-BE49-F238E27FC236}">
                <a16:creationId xmlns:a16="http://schemas.microsoft.com/office/drawing/2014/main" id="{E95FB4EA-75B8-F24A-A499-2ACE9F9705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599"/>
            <a:ext cx="9144000" cy="6464401"/>
          </a:xfrm>
          <a:prstGeom prst="rect">
            <a:avLst/>
          </a:prstGeom>
        </p:spPr>
      </p:pic>
      <p:pic>
        <p:nvPicPr>
          <p:cNvPr id="7" name="Picture 6" descr="Y5_SP_B3_PP13.jpg">
            <a:extLst>
              <a:ext uri="{FF2B5EF4-FFF2-40B4-BE49-F238E27FC236}">
                <a16:creationId xmlns:a16="http://schemas.microsoft.com/office/drawing/2014/main" id="{251B3F75-D21C-0C4E-A1CC-4B8DDEF085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770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4792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4.png"/><Relationship Id="rId9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77941"/>
            <a:ext cx="5950212" cy="190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3991449"/>
              </p:ext>
            </p:extLst>
          </p:nvPr>
        </p:nvGraphicFramePr>
        <p:xfrm>
          <a:off x="3584839" y="1521090"/>
          <a:ext cx="4106180" cy="14945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1236">
                  <a:extLst>
                    <a:ext uri="{9D8B030D-6E8A-4147-A177-3AD203B41FA5}">
                      <a16:colId xmlns:a16="http://schemas.microsoft.com/office/drawing/2014/main" val="959526296"/>
                    </a:ext>
                  </a:extLst>
                </a:gridCol>
                <a:gridCol w="821236">
                  <a:extLst>
                    <a:ext uri="{9D8B030D-6E8A-4147-A177-3AD203B41FA5}">
                      <a16:colId xmlns:a16="http://schemas.microsoft.com/office/drawing/2014/main" val="3837854462"/>
                    </a:ext>
                  </a:extLst>
                </a:gridCol>
                <a:gridCol w="821236">
                  <a:extLst>
                    <a:ext uri="{9D8B030D-6E8A-4147-A177-3AD203B41FA5}">
                      <a16:colId xmlns:a16="http://schemas.microsoft.com/office/drawing/2014/main" val="3128650680"/>
                    </a:ext>
                  </a:extLst>
                </a:gridCol>
                <a:gridCol w="821236">
                  <a:extLst>
                    <a:ext uri="{9D8B030D-6E8A-4147-A177-3AD203B41FA5}">
                      <a16:colId xmlns:a16="http://schemas.microsoft.com/office/drawing/2014/main" val="1102332713"/>
                    </a:ext>
                  </a:extLst>
                </a:gridCol>
                <a:gridCol w="821236">
                  <a:extLst>
                    <a:ext uri="{9D8B030D-6E8A-4147-A177-3AD203B41FA5}">
                      <a16:colId xmlns:a16="http://schemas.microsoft.com/office/drawing/2014/main" val="2580904791"/>
                    </a:ext>
                  </a:extLst>
                </a:gridCol>
              </a:tblGrid>
              <a:tr h="74727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5640484"/>
                  </a:ext>
                </a:extLst>
              </a:tr>
              <a:tr h="747273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9062715"/>
                  </a:ext>
                </a:extLst>
              </a:tr>
            </a:tbl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667512" y="4468583"/>
            <a:ext cx="75255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There are </a:t>
            </a:r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9</a:t>
            </a:r>
            <a:r>
              <a:rPr lang="en-GB" sz="3200" dirty="0" smtClean="0">
                <a:latin typeface="Comic Sans MS" panose="030F0702030302020204" pitchFamily="66" charset="0"/>
              </a:rPr>
              <a:t> birds on the tree.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329" y="1436140"/>
            <a:ext cx="894939" cy="95256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874743" y="910676"/>
            <a:ext cx="2027756" cy="2319822"/>
            <a:chOff x="2505055" y="653538"/>
            <a:chExt cx="3149877" cy="3239589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5055" y="653538"/>
              <a:ext cx="3149877" cy="3239589"/>
            </a:xfrm>
            <a:prstGeom prst="rect">
              <a:avLst/>
            </a:prstGeom>
          </p:spPr>
        </p:pic>
        <p:sp>
          <p:nvSpPr>
            <p:cNvPr id="40" name="Freeform 39"/>
            <p:cNvSpPr/>
            <p:nvPr/>
          </p:nvSpPr>
          <p:spPr>
            <a:xfrm>
              <a:off x="2759065" y="2573383"/>
              <a:ext cx="448364" cy="399977"/>
            </a:xfrm>
            <a:custGeom>
              <a:avLst/>
              <a:gdLst>
                <a:gd name="connsiteX0" fmla="*/ 441335 w 448364"/>
                <a:gd name="connsiteY0" fmla="*/ 287383 h 399977"/>
                <a:gd name="connsiteX1" fmla="*/ 441335 w 448364"/>
                <a:gd name="connsiteY1" fmla="*/ 287383 h 399977"/>
                <a:gd name="connsiteX2" fmla="*/ 23323 w 448364"/>
                <a:gd name="connsiteY2" fmla="*/ 339634 h 399977"/>
                <a:gd name="connsiteX3" fmla="*/ 36386 w 448364"/>
                <a:gd name="connsiteY3" fmla="*/ 130628 h 399977"/>
                <a:gd name="connsiteX4" fmla="*/ 49449 w 448364"/>
                <a:gd name="connsiteY4" fmla="*/ 91440 h 399977"/>
                <a:gd name="connsiteX5" fmla="*/ 88638 w 448364"/>
                <a:gd name="connsiteY5" fmla="*/ 52251 h 399977"/>
                <a:gd name="connsiteX6" fmla="*/ 127826 w 448364"/>
                <a:gd name="connsiteY6" fmla="*/ 26125 h 399977"/>
                <a:gd name="connsiteX7" fmla="*/ 206203 w 448364"/>
                <a:gd name="connsiteY7" fmla="*/ 0 h 399977"/>
                <a:gd name="connsiteX8" fmla="*/ 245392 w 448364"/>
                <a:gd name="connsiteY8" fmla="*/ 13063 h 399977"/>
                <a:gd name="connsiteX9" fmla="*/ 323769 w 448364"/>
                <a:gd name="connsiteY9" fmla="*/ 65314 h 399977"/>
                <a:gd name="connsiteX10" fmla="*/ 389083 w 448364"/>
                <a:gd name="connsiteY10" fmla="*/ 78377 h 399977"/>
                <a:gd name="connsiteX11" fmla="*/ 441335 w 448364"/>
                <a:gd name="connsiteY11" fmla="*/ 195943 h 399977"/>
                <a:gd name="connsiteX12" fmla="*/ 441335 w 448364"/>
                <a:gd name="connsiteY12" fmla="*/ 287383 h 399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48364" h="399977">
                  <a:moveTo>
                    <a:pt x="441335" y="287383"/>
                  </a:moveTo>
                  <a:lnTo>
                    <a:pt x="441335" y="287383"/>
                  </a:lnTo>
                  <a:cubicBezTo>
                    <a:pt x="319332" y="363634"/>
                    <a:pt x="196596" y="467706"/>
                    <a:pt x="23323" y="339634"/>
                  </a:cubicBezTo>
                  <a:cubicBezTo>
                    <a:pt x="-32812" y="298143"/>
                    <a:pt x="29078" y="200049"/>
                    <a:pt x="36386" y="130628"/>
                  </a:cubicBezTo>
                  <a:cubicBezTo>
                    <a:pt x="37827" y="116934"/>
                    <a:pt x="41811" y="102897"/>
                    <a:pt x="49449" y="91440"/>
                  </a:cubicBezTo>
                  <a:cubicBezTo>
                    <a:pt x="59697" y="76069"/>
                    <a:pt x="74446" y="64078"/>
                    <a:pt x="88638" y="52251"/>
                  </a:cubicBezTo>
                  <a:cubicBezTo>
                    <a:pt x="100699" y="42200"/>
                    <a:pt x="113480" y="32501"/>
                    <a:pt x="127826" y="26125"/>
                  </a:cubicBezTo>
                  <a:cubicBezTo>
                    <a:pt x="152991" y="14940"/>
                    <a:pt x="206203" y="0"/>
                    <a:pt x="206203" y="0"/>
                  </a:cubicBezTo>
                  <a:cubicBezTo>
                    <a:pt x="219266" y="4354"/>
                    <a:pt x="233355" y="6376"/>
                    <a:pt x="245392" y="13063"/>
                  </a:cubicBezTo>
                  <a:cubicBezTo>
                    <a:pt x="272840" y="28312"/>
                    <a:pt x="292980" y="59156"/>
                    <a:pt x="323769" y="65314"/>
                  </a:cubicBezTo>
                  <a:lnTo>
                    <a:pt x="389083" y="78377"/>
                  </a:lnTo>
                  <a:cubicBezTo>
                    <a:pt x="430486" y="140479"/>
                    <a:pt x="410244" y="102670"/>
                    <a:pt x="441335" y="195943"/>
                  </a:cubicBezTo>
                  <a:cubicBezTo>
                    <a:pt x="457152" y="243394"/>
                    <a:pt x="441335" y="272143"/>
                    <a:pt x="441335" y="287383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2" name="Picture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179" y="1436140"/>
            <a:ext cx="894939" cy="95256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247" y="1436140"/>
            <a:ext cx="894939" cy="95256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407" y="1436140"/>
            <a:ext cx="894939" cy="952568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346" y="1436140"/>
            <a:ext cx="894939" cy="952568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836" y="2152852"/>
            <a:ext cx="894939" cy="952568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363" y="2152852"/>
            <a:ext cx="894939" cy="952568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704" y="2152852"/>
            <a:ext cx="894939" cy="95256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229" y="2152852"/>
            <a:ext cx="894939" cy="9525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96864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Have a go at questions 2 and 3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8854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292" y="2772775"/>
            <a:ext cx="1250012" cy="8750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38541" y="3666744"/>
            <a:ext cx="1175836" cy="1661342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3043446" y="1456410"/>
            <a:ext cx="3840527" cy="1403042"/>
          </a:xfrm>
          <a:prstGeom prst="wedgeRoundRectCallout">
            <a:avLst>
              <a:gd name="adj1" fmla="val 50393"/>
              <a:gd name="adj2" fmla="val 75754"/>
              <a:gd name="adj3" fmla="val 16667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 counted 7 donuts.</a:t>
            </a:r>
            <a:endParaRPr lang="en-GB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1960980" y="4709499"/>
            <a:ext cx="4455489" cy="1237174"/>
          </a:xfrm>
          <a:prstGeom prst="wedgeRoundRectCallout">
            <a:avLst>
              <a:gd name="adj1" fmla="val 65326"/>
              <a:gd name="adj2" fmla="val -30772"/>
              <a:gd name="adj3" fmla="val 16667"/>
            </a:avLst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How did you count them?</a:t>
            </a: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972FE75-ED04-4541-A235-2DBA6C4E30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00" y="3057436"/>
            <a:ext cx="3453559" cy="132625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607B699-7EA6-C74F-8C1E-844F56C5BBE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529" y="3531765"/>
            <a:ext cx="923879" cy="87894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76AC7DE-A9E3-7644-8873-83004BF97DA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617" y="3111254"/>
            <a:ext cx="947122" cy="87894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FA5B5A6-B0CA-2744-B126-51E0EFFF5B5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363" y="3057436"/>
            <a:ext cx="947122" cy="87894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565D58B-EE4E-1945-B14E-C1F74259E28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980" y="3038475"/>
            <a:ext cx="923879" cy="87894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1431628-B42C-8947-BC01-AE0EA02A76F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869" y="3550726"/>
            <a:ext cx="947122" cy="87894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7906B40-1E33-9945-839E-F1399805FC2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761" y="3349537"/>
            <a:ext cx="947122" cy="8789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98230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2972FE75-ED04-4541-A235-2DBA6C4E30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804" y="2652483"/>
            <a:ext cx="3453559" cy="1326251"/>
          </a:xfrm>
          <a:prstGeom prst="rect">
            <a:avLst/>
          </a:prstGeom>
        </p:spPr>
      </p:pic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1781982"/>
              </p:ext>
            </p:extLst>
          </p:nvPr>
        </p:nvGraphicFramePr>
        <p:xfrm>
          <a:off x="2135862" y="724614"/>
          <a:ext cx="4436410" cy="16693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7282">
                  <a:extLst>
                    <a:ext uri="{9D8B030D-6E8A-4147-A177-3AD203B41FA5}">
                      <a16:colId xmlns:a16="http://schemas.microsoft.com/office/drawing/2014/main" val="959526296"/>
                    </a:ext>
                  </a:extLst>
                </a:gridCol>
                <a:gridCol w="887282">
                  <a:extLst>
                    <a:ext uri="{9D8B030D-6E8A-4147-A177-3AD203B41FA5}">
                      <a16:colId xmlns:a16="http://schemas.microsoft.com/office/drawing/2014/main" val="3837854462"/>
                    </a:ext>
                  </a:extLst>
                </a:gridCol>
                <a:gridCol w="887282">
                  <a:extLst>
                    <a:ext uri="{9D8B030D-6E8A-4147-A177-3AD203B41FA5}">
                      <a16:colId xmlns:a16="http://schemas.microsoft.com/office/drawing/2014/main" val="3128650680"/>
                    </a:ext>
                  </a:extLst>
                </a:gridCol>
                <a:gridCol w="887282">
                  <a:extLst>
                    <a:ext uri="{9D8B030D-6E8A-4147-A177-3AD203B41FA5}">
                      <a16:colId xmlns:a16="http://schemas.microsoft.com/office/drawing/2014/main" val="1102332713"/>
                    </a:ext>
                  </a:extLst>
                </a:gridCol>
                <a:gridCol w="887282">
                  <a:extLst>
                    <a:ext uri="{9D8B030D-6E8A-4147-A177-3AD203B41FA5}">
                      <a16:colId xmlns:a16="http://schemas.microsoft.com/office/drawing/2014/main" val="2580904791"/>
                    </a:ext>
                  </a:extLst>
                </a:gridCol>
              </a:tblGrid>
              <a:tr h="83466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5640484"/>
                  </a:ext>
                </a:extLst>
              </a:tr>
              <a:tr h="83466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9062715"/>
                  </a:ext>
                </a:extLst>
              </a:tr>
            </a:tbl>
          </a:graphicData>
        </a:graphic>
      </p:graphicFrame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64915" y="3753503"/>
            <a:ext cx="1175836" cy="1661342"/>
          </a:xfrm>
          <a:prstGeom prst="rect">
            <a:avLst/>
          </a:prstGeom>
        </p:spPr>
      </p:pic>
      <p:sp>
        <p:nvSpPr>
          <p:cNvPr id="31" name="Rounded Rectangular Callout 30"/>
          <p:cNvSpPr/>
          <p:nvPr/>
        </p:nvSpPr>
        <p:spPr>
          <a:xfrm>
            <a:off x="1709943" y="4103282"/>
            <a:ext cx="4178999" cy="961785"/>
          </a:xfrm>
          <a:prstGeom prst="wedgeRoundRectCallout">
            <a:avLst>
              <a:gd name="adj1" fmla="val 65585"/>
              <a:gd name="adj2" fmla="val 38807"/>
              <a:gd name="adj3" fmla="val 16667"/>
            </a:avLst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 used a ten frame!</a:t>
            </a: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67513" y="5342044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There are </a:t>
            </a:r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6</a:t>
            </a:r>
            <a:r>
              <a:rPr lang="en-GB" sz="3200" dirty="0" smtClean="0">
                <a:latin typeface="Comic Sans MS" panose="030F0702030302020204" pitchFamily="66" charset="0"/>
              </a:rPr>
              <a:t> donuts on the plate.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607B699-7EA6-C74F-8C1E-844F56C5BBE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233" y="3126812"/>
            <a:ext cx="923879" cy="87894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76AC7DE-A9E3-7644-8873-83004BF97DA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321" y="2706301"/>
            <a:ext cx="947122" cy="87894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FA5B5A6-B0CA-2744-B126-51E0EFFF5B5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067" y="2652483"/>
            <a:ext cx="947122" cy="87894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565D58B-EE4E-1945-B14E-C1F74259E28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684" y="2633522"/>
            <a:ext cx="923879" cy="87894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1431628-B42C-8947-BC01-AE0EA02A76F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291" y="3169558"/>
            <a:ext cx="947122" cy="87894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7906B40-1E33-9945-839E-F1399805FC2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465" y="2944584"/>
            <a:ext cx="947122" cy="8789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97007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81481E-6 L -0.08125 -0.2835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62" y="-1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85185E-6 L -0.07309 -0.26898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63" y="-1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07407E-6 L -0.05173 -0.2717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7" y="-1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48148E-6 L -0.01702 -0.31644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1" y="-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59259E-6 L 0.16215 -0.34908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08" y="-17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-0.13906 -0.2284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62" y="-1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Have a go at the rest of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4561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0220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67512" y="334776"/>
            <a:ext cx="658746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1) Can you count to 5?</a:t>
            </a:r>
          </a:p>
          <a:p>
            <a:endParaRPr lang="en-GB" sz="2800" dirty="0" smtClean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</a:rPr>
              <a:t>2) What number comes after 8?</a:t>
            </a:r>
          </a:p>
          <a:p>
            <a:endParaRPr lang="en-GB" sz="2800" dirty="0" smtClean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</a:rPr>
              <a:t>3</a:t>
            </a:r>
            <a:r>
              <a:rPr lang="en-GB" sz="2800" dirty="0">
                <a:latin typeface="Comic Sans MS" panose="030F0702030302020204" pitchFamily="66" charset="0"/>
              </a:rPr>
              <a:t>) </a:t>
            </a:r>
            <a:r>
              <a:rPr lang="en-GB" sz="2800" dirty="0" smtClean="0">
                <a:latin typeface="Comic Sans MS" panose="030F0702030302020204" pitchFamily="66" charset="0"/>
              </a:rPr>
              <a:t>What number is this? </a:t>
            </a:r>
            <a:r>
              <a:rPr lang="en-GB" sz="2800" dirty="0">
                <a:latin typeface="Comic Sans MS" panose="030F0702030302020204" pitchFamily="66" charset="0"/>
              </a:rPr>
              <a:t>6</a:t>
            </a:r>
          </a:p>
          <a:p>
            <a:endParaRPr lang="en-GB" sz="2800" dirty="0" smtClean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4) </a:t>
            </a:r>
            <a:r>
              <a:rPr lang="en-GB" sz="2800" dirty="0" smtClean="0">
                <a:latin typeface="Comic Sans MS" panose="030F0702030302020204" pitchFamily="66" charset="0"/>
              </a:rPr>
              <a:t>What number is missing? 1, 2, __, 4</a:t>
            </a:r>
            <a:endParaRPr lang="en-GB" sz="2800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7267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67512" y="334776"/>
            <a:ext cx="658746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1) Can you count to 5?</a:t>
            </a:r>
          </a:p>
          <a:p>
            <a:endParaRPr lang="en-GB" sz="2800" dirty="0" smtClean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</a:rPr>
              <a:t>2) What number comes after 8?</a:t>
            </a:r>
          </a:p>
          <a:p>
            <a:endParaRPr lang="en-GB" sz="2800" dirty="0" smtClean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</a:rPr>
              <a:t>3</a:t>
            </a:r>
            <a:r>
              <a:rPr lang="en-GB" sz="2800" dirty="0">
                <a:latin typeface="Comic Sans MS" panose="030F0702030302020204" pitchFamily="66" charset="0"/>
              </a:rPr>
              <a:t>) </a:t>
            </a:r>
            <a:r>
              <a:rPr lang="en-GB" sz="2800" dirty="0" smtClean="0">
                <a:latin typeface="Comic Sans MS" panose="030F0702030302020204" pitchFamily="66" charset="0"/>
              </a:rPr>
              <a:t>What number is this? 6 </a:t>
            </a:r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 smtClean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4) </a:t>
            </a:r>
            <a:r>
              <a:rPr lang="en-GB" sz="2800" dirty="0" smtClean="0">
                <a:latin typeface="Comic Sans MS" panose="030F0702030302020204" pitchFamily="66" charset="0"/>
              </a:rPr>
              <a:t>What number is missing? 1, 2, __, 4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97454" y="331443"/>
            <a:ext cx="2369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1, </a:t>
            </a:r>
            <a:r>
              <a:rPr lang="en-GB" sz="28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2</a:t>
            </a:r>
            <a:r>
              <a:rPr lang="en-GB" sz="28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, 3, 4, 5</a:t>
            </a:r>
            <a:endParaRPr lang="en-GB" sz="28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75995" y="1609588"/>
            <a:ext cx="803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57240" y="2884223"/>
            <a:ext cx="803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six</a:t>
            </a:r>
            <a:endParaRPr lang="en-GB" sz="28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50522" y="4142204"/>
            <a:ext cx="803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3</a:t>
            </a:r>
            <a:endParaRPr lang="en-GB" sz="28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5342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9133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7666" y="4893205"/>
            <a:ext cx="5027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Let’s count.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7512" y="3947719"/>
            <a:ext cx="75255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How many strawberries are there?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6670763"/>
              </p:ext>
            </p:extLst>
          </p:nvPr>
        </p:nvGraphicFramePr>
        <p:xfrm>
          <a:off x="2258291" y="1625251"/>
          <a:ext cx="4106180" cy="14945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1236">
                  <a:extLst>
                    <a:ext uri="{9D8B030D-6E8A-4147-A177-3AD203B41FA5}">
                      <a16:colId xmlns:a16="http://schemas.microsoft.com/office/drawing/2014/main" val="959526296"/>
                    </a:ext>
                  </a:extLst>
                </a:gridCol>
                <a:gridCol w="821236">
                  <a:extLst>
                    <a:ext uri="{9D8B030D-6E8A-4147-A177-3AD203B41FA5}">
                      <a16:colId xmlns:a16="http://schemas.microsoft.com/office/drawing/2014/main" val="3837854462"/>
                    </a:ext>
                  </a:extLst>
                </a:gridCol>
                <a:gridCol w="821236">
                  <a:extLst>
                    <a:ext uri="{9D8B030D-6E8A-4147-A177-3AD203B41FA5}">
                      <a16:colId xmlns:a16="http://schemas.microsoft.com/office/drawing/2014/main" val="3128650680"/>
                    </a:ext>
                  </a:extLst>
                </a:gridCol>
                <a:gridCol w="821236">
                  <a:extLst>
                    <a:ext uri="{9D8B030D-6E8A-4147-A177-3AD203B41FA5}">
                      <a16:colId xmlns:a16="http://schemas.microsoft.com/office/drawing/2014/main" val="1102332713"/>
                    </a:ext>
                  </a:extLst>
                </a:gridCol>
                <a:gridCol w="821236">
                  <a:extLst>
                    <a:ext uri="{9D8B030D-6E8A-4147-A177-3AD203B41FA5}">
                      <a16:colId xmlns:a16="http://schemas.microsoft.com/office/drawing/2014/main" val="2580904791"/>
                    </a:ext>
                  </a:extLst>
                </a:gridCol>
              </a:tblGrid>
              <a:tr h="74727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5640484"/>
                  </a:ext>
                </a:extLst>
              </a:tr>
              <a:tr h="747273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9062715"/>
                  </a:ext>
                </a:extLst>
              </a:tr>
            </a:tbl>
          </a:graphicData>
        </a:graphic>
      </p:graphicFrame>
      <p:pic>
        <p:nvPicPr>
          <p:cNvPr id="18" name="Picture 17">
            <a:extLst>
              <a:ext uri="{FF2B5EF4-FFF2-40B4-BE49-F238E27FC236}">
                <a16:creationId xmlns:a16="http://schemas.microsoft.com/office/drawing/2014/main" id="{722957F1-51A0-974F-B052-F07D174430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652" y="1697724"/>
            <a:ext cx="768726" cy="85638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22957F1-51A0-974F-B052-F07D174430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767" y="761895"/>
            <a:ext cx="768726" cy="85638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22957F1-51A0-974F-B052-F07D174430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304" y="2529104"/>
            <a:ext cx="768726" cy="85638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22957F1-51A0-974F-B052-F07D174430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59" y="1093602"/>
            <a:ext cx="768726" cy="85638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22957F1-51A0-974F-B052-F07D174430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42" y="2301846"/>
            <a:ext cx="768726" cy="8563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31207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0.07622 0.121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2" y="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L 0.24479 0.0729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0" y="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7037E-6 L 0.28715 -0.0152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58" y="-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33333E-6 L 0.4408 -0.1032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31" y="-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 L 0.45486 -0.13657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43" y="-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7512" y="4511848"/>
            <a:ext cx="75255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There are </a:t>
            </a:r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5</a:t>
            </a:r>
            <a:r>
              <a:rPr lang="en-GB" sz="3200" dirty="0" smtClean="0">
                <a:latin typeface="Comic Sans MS" panose="030F0702030302020204" pitchFamily="66" charset="0"/>
              </a:rPr>
              <a:t> strawberries.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/>
          </p:nvPr>
        </p:nvGraphicFramePr>
        <p:xfrm>
          <a:off x="2258291" y="1625251"/>
          <a:ext cx="4106180" cy="14945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1236">
                  <a:extLst>
                    <a:ext uri="{9D8B030D-6E8A-4147-A177-3AD203B41FA5}">
                      <a16:colId xmlns:a16="http://schemas.microsoft.com/office/drawing/2014/main" val="959526296"/>
                    </a:ext>
                  </a:extLst>
                </a:gridCol>
                <a:gridCol w="821236">
                  <a:extLst>
                    <a:ext uri="{9D8B030D-6E8A-4147-A177-3AD203B41FA5}">
                      <a16:colId xmlns:a16="http://schemas.microsoft.com/office/drawing/2014/main" val="3837854462"/>
                    </a:ext>
                  </a:extLst>
                </a:gridCol>
                <a:gridCol w="821236">
                  <a:extLst>
                    <a:ext uri="{9D8B030D-6E8A-4147-A177-3AD203B41FA5}">
                      <a16:colId xmlns:a16="http://schemas.microsoft.com/office/drawing/2014/main" val="3128650680"/>
                    </a:ext>
                  </a:extLst>
                </a:gridCol>
                <a:gridCol w="821236">
                  <a:extLst>
                    <a:ext uri="{9D8B030D-6E8A-4147-A177-3AD203B41FA5}">
                      <a16:colId xmlns:a16="http://schemas.microsoft.com/office/drawing/2014/main" val="1102332713"/>
                    </a:ext>
                  </a:extLst>
                </a:gridCol>
                <a:gridCol w="821236">
                  <a:extLst>
                    <a:ext uri="{9D8B030D-6E8A-4147-A177-3AD203B41FA5}">
                      <a16:colId xmlns:a16="http://schemas.microsoft.com/office/drawing/2014/main" val="2580904791"/>
                    </a:ext>
                  </a:extLst>
                </a:gridCol>
              </a:tblGrid>
              <a:tr h="74727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5640484"/>
                  </a:ext>
                </a:extLst>
              </a:tr>
              <a:tr h="747273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9062715"/>
                  </a:ext>
                </a:extLst>
              </a:tr>
            </a:tbl>
          </a:graphicData>
        </a:graphic>
      </p:graphicFrame>
      <p:pic>
        <p:nvPicPr>
          <p:cNvPr id="18" name="Picture 17">
            <a:extLst>
              <a:ext uri="{FF2B5EF4-FFF2-40B4-BE49-F238E27FC236}">
                <a16:creationId xmlns:a16="http://schemas.microsoft.com/office/drawing/2014/main" id="{722957F1-51A0-974F-B052-F07D174430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354" y="1578641"/>
            <a:ext cx="768726" cy="85638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22957F1-51A0-974F-B052-F07D174430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205" y="1578641"/>
            <a:ext cx="768726" cy="85638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22957F1-51A0-974F-B052-F07D174430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382" y="1578641"/>
            <a:ext cx="768726" cy="85638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22957F1-51A0-974F-B052-F07D174430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568" y="1578641"/>
            <a:ext cx="768726" cy="85638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22957F1-51A0-974F-B052-F07D174430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745" y="1578641"/>
            <a:ext cx="768726" cy="8563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07713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Have a go at question 1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7480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8259" y="623817"/>
            <a:ext cx="747045" cy="7470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0778" y="766506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Have a think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97666" y="5070628"/>
            <a:ext cx="5027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Let’s count.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67512" y="4111495"/>
            <a:ext cx="75255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How many birds are there?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055" y="653538"/>
            <a:ext cx="3149877" cy="3239589"/>
          </a:xfrm>
          <a:prstGeom prst="rect">
            <a:avLst/>
          </a:prstGeom>
        </p:spPr>
      </p:pic>
      <p:sp>
        <p:nvSpPr>
          <p:cNvPr id="26" name="Freeform 25"/>
          <p:cNvSpPr/>
          <p:nvPr/>
        </p:nvSpPr>
        <p:spPr>
          <a:xfrm>
            <a:off x="2759065" y="2573383"/>
            <a:ext cx="448364" cy="399977"/>
          </a:xfrm>
          <a:custGeom>
            <a:avLst/>
            <a:gdLst>
              <a:gd name="connsiteX0" fmla="*/ 441335 w 448364"/>
              <a:gd name="connsiteY0" fmla="*/ 287383 h 399977"/>
              <a:gd name="connsiteX1" fmla="*/ 441335 w 448364"/>
              <a:gd name="connsiteY1" fmla="*/ 287383 h 399977"/>
              <a:gd name="connsiteX2" fmla="*/ 23323 w 448364"/>
              <a:gd name="connsiteY2" fmla="*/ 339634 h 399977"/>
              <a:gd name="connsiteX3" fmla="*/ 36386 w 448364"/>
              <a:gd name="connsiteY3" fmla="*/ 130628 h 399977"/>
              <a:gd name="connsiteX4" fmla="*/ 49449 w 448364"/>
              <a:gd name="connsiteY4" fmla="*/ 91440 h 399977"/>
              <a:gd name="connsiteX5" fmla="*/ 88638 w 448364"/>
              <a:gd name="connsiteY5" fmla="*/ 52251 h 399977"/>
              <a:gd name="connsiteX6" fmla="*/ 127826 w 448364"/>
              <a:gd name="connsiteY6" fmla="*/ 26125 h 399977"/>
              <a:gd name="connsiteX7" fmla="*/ 206203 w 448364"/>
              <a:gd name="connsiteY7" fmla="*/ 0 h 399977"/>
              <a:gd name="connsiteX8" fmla="*/ 245392 w 448364"/>
              <a:gd name="connsiteY8" fmla="*/ 13063 h 399977"/>
              <a:gd name="connsiteX9" fmla="*/ 323769 w 448364"/>
              <a:gd name="connsiteY9" fmla="*/ 65314 h 399977"/>
              <a:gd name="connsiteX10" fmla="*/ 389083 w 448364"/>
              <a:gd name="connsiteY10" fmla="*/ 78377 h 399977"/>
              <a:gd name="connsiteX11" fmla="*/ 441335 w 448364"/>
              <a:gd name="connsiteY11" fmla="*/ 195943 h 399977"/>
              <a:gd name="connsiteX12" fmla="*/ 441335 w 448364"/>
              <a:gd name="connsiteY12" fmla="*/ 287383 h 399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48364" h="399977">
                <a:moveTo>
                  <a:pt x="441335" y="287383"/>
                </a:moveTo>
                <a:lnTo>
                  <a:pt x="441335" y="287383"/>
                </a:lnTo>
                <a:cubicBezTo>
                  <a:pt x="319332" y="363634"/>
                  <a:pt x="196596" y="467706"/>
                  <a:pt x="23323" y="339634"/>
                </a:cubicBezTo>
                <a:cubicBezTo>
                  <a:pt x="-32812" y="298143"/>
                  <a:pt x="29078" y="200049"/>
                  <a:pt x="36386" y="130628"/>
                </a:cubicBezTo>
                <a:cubicBezTo>
                  <a:pt x="37827" y="116934"/>
                  <a:pt x="41811" y="102897"/>
                  <a:pt x="49449" y="91440"/>
                </a:cubicBezTo>
                <a:cubicBezTo>
                  <a:pt x="59697" y="76069"/>
                  <a:pt x="74446" y="64078"/>
                  <a:pt x="88638" y="52251"/>
                </a:cubicBezTo>
                <a:cubicBezTo>
                  <a:pt x="100699" y="42200"/>
                  <a:pt x="113480" y="32501"/>
                  <a:pt x="127826" y="26125"/>
                </a:cubicBezTo>
                <a:cubicBezTo>
                  <a:pt x="152991" y="14940"/>
                  <a:pt x="206203" y="0"/>
                  <a:pt x="206203" y="0"/>
                </a:cubicBezTo>
                <a:cubicBezTo>
                  <a:pt x="219266" y="4354"/>
                  <a:pt x="233355" y="6376"/>
                  <a:pt x="245392" y="13063"/>
                </a:cubicBezTo>
                <a:cubicBezTo>
                  <a:pt x="272840" y="28312"/>
                  <a:pt x="292980" y="59156"/>
                  <a:pt x="323769" y="65314"/>
                </a:cubicBezTo>
                <a:lnTo>
                  <a:pt x="389083" y="78377"/>
                </a:lnTo>
                <a:cubicBezTo>
                  <a:pt x="430486" y="140479"/>
                  <a:pt x="410244" y="102670"/>
                  <a:pt x="441335" y="195943"/>
                </a:cubicBezTo>
                <a:cubicBezTo>
                  <a:pt x="457152" y="243394"/>
                  <a:pt x="441335" y="272143"/>
                  <a:pt x="441335" y="287383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3207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4|1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|12.7|7.1|13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7.1|8.2|7.8|2.2|1.7|1.6|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5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6.3|1.4|1.4|1.6|1.3|1.5|1.5|1.5|1.4|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|11.7|11.3|1.4|1.5|1.5|1.5|1.5|1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2|12|8.5|2.1|1.2|1.7|1.5|5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7" ma:contentTypeDescription="Create a new document." ma:contentTypeScope="" ma:versionID="d1bbd0e7118b8034b1837b1a97a3e8b1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6327414cb3b5f93d160f991d0b6625f7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72645BB-C536-4612-8AE4-E740337A99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1727757-3061-47D3-99FD-9493F136DC43}">
  <ds:schemaRefs>
    <ds:schemaRef ds:uri="http://purl.org/dc/elements/1.1/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522d4c35-b548-4432-90ae-af4376e1c4b4"/>
    <ds:schemaRef ds:uri="http://schemas.microsoft.com/office/2006/metadata/properties"/>
    <ds:schemaRef ds:uri="http://www.w3.org/XML/1998/namespace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3234</TotalTime>
  <Words>174</Words>
  <Application>Microsoft Office PowerPoint</Application>
  <PresentationFormat>On-screen Show (4:3)</PresentationFormat>
  <Paragraphs>38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14</vt:i4>
      </vt:variant>
    </vt:vector>
  </HeadingPairs>
  <TitlesOfParts>
    <vt:vector size="29" baseType="lpstr">
      <vt:lpstr>Arial</vt:lpstr>
      <vt:lpstr>Calibri</vt:lpstr>
      <vt:lpstr>Calibri Light</vt:lpstr>
      <vt:lpstr>Comic Sans MS</vt:lpstr>
      <vt:lpstr>KG Primary Penmanship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Custom Design</vt:lpstr>
      <vt:lpstr>1_Custom Design</vt:lpstr>
      <vt:lpstr>2_Custom Design</vt:lpstr>
      <vt:lpstr>3_Custom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 1 on the worksheet</vt:lpstr>
      <vt:lpstr>PowerPoint Presentation</vt:lpstr>
      <vt:lpstr>PowerPoint Presentation</vt:lpstr>
      <vt:lpstr>Have a go at questions 2 and 3 on the worksheet</vt:lpstr>
      <vt:lpstr>PowerPoint Presentation</vt:lpstr>
      <vt:lpstr>PowerPoint Presentation</vt:lpstr>
      <vt:lpstr>Have a go at the rest of the worksheet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James Clegg</cp:lastModifiedBy>
  <cp:revision>179</cp:revision>
  <dcterms:created xsi:type="dcterms:W3CDTF">2019-07-05T11:02:13Z</dcterms:created>
  <dcterms:modified xsi:type="dcterms:W3CDTF">2020-08-28T13:23:38Z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