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50" r:id="rId5"/>
    <p:sldMasterId id="2147483652" r:id="rId6"/>
    <p:sldMasterId id="2147483654" r:id="rId7"/>
    <p:sldMasterId id="2147483666" r:id="rId8"/>
    <p:sldMasterId id="2147483670" r:id="rId9"/>
    <p:sldMasterId id="2147483672" r:id="rId10"/>
    <p:sldMasterId id="2147483676" r:id="rId11"/>
  </p:sldMasterIdLst>
  <p:notesMasterIdLst>
    <p:notesMasterId r:id="rId27"/>
  </p:notesMasterIdLst>
  <p:sldIdLst>
    <p:sldId id="307" r:id="rId12"/>
    <p:sldId id="297" r:id="rId13"/>
    <p:sldId id="260" r:id="rId14"/>
    <p:sldId id="300" r:id="rId15"/>
    <p:sldId id="298" r:id="rId16"/>
    <p:sldId id="291" r:id="rId17"/>
    <p:sldId id="302" r:id="rId18"/>
    <p:sldId id="293" r:id="rId19"/>
    <p:sldId id="278" r:id="rId20"/>
    <p:sldId id="283" r:id="rId21"/>
    <p:sldId id="294" r:id="rId22"/>
    <p:sldId id="284" r:id="rId23"/>
    <p:sldId id="303" r:id="rId24"/>
    <p:sldId id="304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26/08/2020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30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26/08/2020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4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0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46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43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 smtClean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1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34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32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A87BA8-EE05-5B47-AA8E-5C40480EF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04220-09CD-BB40-9D4B-3D471FD52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1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B58596D-144E-6F4B-8342-E9E1FC0F71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A picture containing table&#10;&#10;Description automatically generated">
            <a:extLst>
              <a:ext uri="{FF2B5EF4-FFF2-40B4-BE49-F238E27FC236}">
                <a16:creationId xmlns:a16="http://schemas.microsoft.com/office/drawing/2014/main" id="{DB37CFC6-37C9-CE49-AB05-C39AD71AAE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ign with white text&#10;&#10;Description automatically generated">
            <a:extLst>
              <a:ext uri="{FF2B5EF4-FFF2-40B4-BE49-F238E27FC236}">
                <a16:creationId xmlns:a16="http://schemas.microsoft.com/office/drawing/2014/main" id="{627127CC-F8BF-374D-9CF0-C9021CFC3C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634670BB-6BE0-8F4F-A2E1-506C97C353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uter&#10;&#10;Description automatically generated">
            <a:extLst>
              <a:ext uri="{FF2B5EF4-FFF2-40B4-BE49-F238E27FC236}">
                <a16:creationId xmlns:a16="http://schemas.microsoft.com/office/drawing/2014/main" id="{F1F9FB75-2361-044D-8BC0-87797F0B3C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B1CD55F-F59D-4C4C-B1D3-CF371F7843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56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65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0.png"/><Relationship Id="rId10" Type="http://schemas.openxmlformats.org/officeDocument/2006/relationships/image" Target="../media/image21.png"/><Relationship Id="rId4" Type="http://schemas.openxmlformats.org/officeDocument/2006/relationships/image" Target="../media/image19.png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image" Target="../media/image21.png"/><Relationship Id="rId11" Type="http://schemas.openxmlformats.org/officeDocument/2006/relationships/image" Target="../media/image17.png"/><Relationship Id="rId5" Type="http://schemas.openxmlformats.org/officeDocument/2006/relationships/image" Target="../media/image26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7941"/>
            <a:ext cx="5950212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1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840953" y="5627579"/>
            <a:ext cx="690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We can sort by shape.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 rot="5400000">
            <a:off x="5603083" y="3532004"/>
            <a:ext cx="1274009" cy="57624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Isosceles Triangle 27"/>
          <p:cNvSpPr/>
          <p:nvPr/>
        </p:nvSpPr>
        <p:spPr>
          <a:xfrm>
            <a:off x="3967013" y="1977806"/>
            <a:ext cx="1079529" cy="85527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iamond 28"/>
          <p:cNvSpPr/>
          <p:nvPr/>
        </p:nvSpPr>
        <p:spPr>
          <a:xfrm rot="18879167">
            <a:off x="682805" y="2626165"/>
            <a:ext cx="1304364" cy="1277470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>
            <a:off x="4337385" y="3882819"/>
            <a:ext cx="1079529" cy="85527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>
            <a:off x="3636647" y="3054255"/>
            <a:ext cx="1079529" cy="85527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Diamond 33"/>
          <p:cNvSpPr/>
          <p:nvPr/>
        </p:nvSpPr>
        <p:spPr>
          <a:xfrm rot="18879167">
            <a:off x="1645815" y="3587371"/>
            <a:ext cx="1304364" cy="1277470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Diamond 34"/>
          <p:cNvSpPr/>
          <p:nvPr/>
        </p:nvSpPr>
        <p:spPr>
          <a:xfrm rot="18879167">
            <a:off x="1672775" y="1808057"/>
            <a:ext cx="1304364" cy="127747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88701" y="1563451"/>
            <a:ext cx="2254944" cy="347881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3291478" y="1563451"/>
            <a:ext cx="2254944" cy="347881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5794255" y="1573843"/>
            <a:ext cx="2254944" cy="347881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 rot="5400000">
            <a:off x="6179332" y="2158408"/>
            <a:ext cx="1274009" cy="57624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 rot="5400000">
            <a:off x="6913824" y="3252629"/>
            <a:ext cx="1274009" cy="57624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88701" y="985799"/>
            <a:ext cx="2254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squares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91478" y="1013015"/>
            <a:ext cx="2210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triangles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4256" y="1026623"/>
            <a:ext cx="2254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rectangles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896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14"/>
    </mc:Choice>
    <mc:Fallback xmlns="">
      <p:transition spd="slow" advTm="330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85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72"/>
    </mc:Choice>
    <mc:Fallback xmlns="">
      <p:transition spd="slow" advTm="1207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956" y="2772775"/>
            <a:ext cx="1250012" cy="8750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84205" y="3666744"/>
            <a:ext cx="1175836" cy="1661342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4122991" y="1063292"/>
            <a:ext cx="3006646" cy="1796160"/>
          </a:xfrm>
          <a:prstGeom prst="wedgeRoundRectCallout">
            <a:avLst>
              <a:gd name="adj1" fmla="val 50393"/>
              <a:gd name="adj2" fmla="val 75754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 can only sort these by colour or shape.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295105" y="4586017"/>
            <a:ext cx="2420908" cy="1567100"/>
          </a:xfrm>
          <a:prstGeom prst="wedgeRoundRectCallout">
            <a:avLst>
              <a:gd name="adj1" fmla="val 74128"/>
              <a:gd name="adj2" fmla="val -27985"/>
              <a:gd name="adj3" fmla="val 1666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see another way to sort!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0" y="554403"/>
            <a:ext cx="2953587" cy="24469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80" y="3902370"/>
            <a:ext cx="2953587" cy="244699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38" y="2693782"/>
            <a:ext cx="2953587" cy="24469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789" y="2830592"/>
            <a:ext cx="2953587" cy="244699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94" y="-128787"/>
            <a:ext cx="2953587" cy="24469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506" y="1738065"/>
            <a:ext cx="2953587" cy="244699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975" y="786930"/>
            <a:ext cx="2953587" cy="24469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92" y="4086340"/>
            <a:ext cx="2953587" cy="244699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32" y="2050425"/>
            <a:ext cx="2953587" cy="24469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9823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58"/>
    </mc:Choice>
    <mc:Fallback xmlns="">
      <p:transition spd="slow" advTm="324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5" y="357227"/>
            <a:ext cx="2953587" cy="24469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63" y="1295792"/>
            <a:ext cx="2953587" cy="244699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156" y="1119460"/>
            <a:ext cx="2953587" cy="24469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036" y="1189849"/>
            <a:ext cx="2953587" cy="244699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14" y="1235757"/>
            <a:ext cx="2953587" cy="244699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10" y="315176"/>
            <a:ext cx="2953587" cy="24469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880" y="497270"/>
            <a:ext cx="2953587" cy="244699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702" y="365304"/>
            <a:ext cx="2953587" cy="2446990"/>
          </a:xfrm>
          <a:prstGeom prst="rect">
            <a:avLst/>
          </a:prstGeom>
        </p:spPr>
      </p:pic>
      <p:sp>
        <p:nvSpPr>
          <p:cNvPr id="31" name="Rounded Rectangular Callout 30"/>
          <p:cNvSpPr/>
          <p:nvPr/>
        </p:nvSpPr>
        <p:spPr>
          <a:xfrm>
            <a:off x="1029369" y="3907067"/>
            <a:ext cx="5548849" cy="909502"/>
          </a:xfrm>
          <a:prstGeom prst="wedgeRoundRectCallout">
            <a:avLst>
              <a:gd name="adj1" fmla="val 56302"/>
              <a:gd name="adj2" fmla="val 48826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 can sort by colour like this 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12" y="4622747"/>
            <a:ext cx="1250012" cy="875008"/>
          </a:xfrm>
          <a:prstGeom prst="rect">
            <a:avLst/>
          </a:prstGeom>
        </p:spPr>
      </p:pic>
      <p:sp>
        <p:nvSpPr>
          <p:cNvPr id="17" name="Rounded Rectangular Callout 16"/>
          <p:cNvSpPr/>
          <p:nvPr/>
        </p:nvSpPr>
        <p:spPr>
          <a:xfrm>
            <a:off x="1968500" y="4998838"/>
            <a:ext cx="4583986" cy="909502"/>
          </a:xfrm>
          <a:prstGeom prst="wedgeRoundRectCallout">
            <a:avLst>
              <a:gd name="adj1" fmla="val 59031"/>
              <a:gd name="adj2" fmla="val -29892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Or by shape like this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07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02"/>
    </mc:Choice>
    <mc:Fallback xmlns="">
      <p:transition spd="slow" advTm="411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0.45955 -0.006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-32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36649 -0.010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33" y="-55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0.22326 -0.0143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63" y="-71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-0.23229 -0.000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5" y="357227"/>
            <a:ext cx="2953587" cy="24469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22"/>
          <a:stretch/>
        </p:blipFill>
        <p:spPr>
          <a:xfrm>
            <a:off x="-16962" y="1295792"/>
            <a:ext cx="2114120" cy="24469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880" y="497270"/>
            <a:ext cx="2953587" cy="24469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56" y="364919"/>
            <a:ext cx="2953587" cy="244699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950" y="1188437"/>
            <a:ext cx="2953587" cy="24469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38" y="308305"/>
            <a:ext cx="2953587" cy="244699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24" y="1022484"/>
            <a:ext cx="2953587" cy="244699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55" t="29034" r="36521" b="28317"/>
          <a:stretch/>
        </p:blipFill>
        <p:spPr>
          <a:xfrm>
            <a:off x="2713383" y="1818860"/>
            <a:ext cx="1013791" cy="104360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62288" y="3953139"/>
            <a:ext cx="1175836" cy="1661342"/>
          </a:xfrm>
          <a:prstGeom prst="rect">
            <a:avLst/>
          </a:prstGeom>
        </p:spPr>
      </p:pic>
      <p:sp>
        <p:nvSpPr>
          <p:cNvPr id="35" name="Rounded Rectangular Callout 34"/>
          <p:cNvSpPr/>
          <p:nvPr/>
        </p:nvSpPr>
        <p:spPr>
          <a:xfrm>
            <a:off x="900756" y="4652763"/>
            <a:ext cx="5763431" cy="909502"/>
          </a:xfrm>
          <a:prstGeom prst="wedgeRoundRectCallout">
            <a:avLst>
              <a:gd name="adj1" fmla="val 56909"/>
              <a:gd name="adj2" fmla="val 8018"/>
              <a:gd name="adj3" fmla="val 1666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 you see how I sorted these?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12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09"/>
    </mc:Choice>
    <mc:Fallback xmlns="">
      <p:transition spd="slow" advTm="537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55834 0.030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17" y="152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40695 0.0608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47" y="303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776 -0.0090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" y="-46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-0.10434 -0.0011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26" presetClass="emph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56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89"/>
    </mc:Choice>
    <mc:Fallback xmlns="">
      <p:transition spd="slow" advTm="1038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22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90957" y="334776"/>
            <a:ext cx="54054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1) What colour is this?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2) What shape is this?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3</a:t>
            </a:r>
            <a:r>
              <a:rPr lang="en-GB" sz="2800" dirty="0">
                <a:latin typeface="Comic Sans MS" panose="030F0702030302020204" pitchFamily="66" charset="0"/>
              </a:rPr>
              <a:t>) </a:t>
            </a:r>
            <a:r>
              <a:rPr lang="en-GB" sz="2800" dirty="0" smtClean="0">
                <a:latin typeface="Comic Sans MS" panose="030F0702030302020204" pitchFamily="66" charset="0"/>
              </a:rPr>
              <a:t>What is the same? 		What is different?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</a:t>
            </a:r>
            <a:r>
              <a:rPr lang="en-GB" sz="2800" dirty="0" smtClean="0">
                <a:latin typeface="Comic Sans MS" panose="030F0702030302020204" pitchFamily="66" charset="0"/>
              </a:rPr>
              <a:t>What is the same?					What is different?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451" y="1689272"/>
            <a:ext cx="1483064" cy="12745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63" y="3048959"/>
            <a:ext cx="1483064" cy="12745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363" y="3035627"/>
            <a:ext cx="933618" cy="12879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799" y="384493"/>
            <a:ext cx="933618" cy="12879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37635" y="4790498"/>
            <a:ext cx="1474062" cy="95602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313" y="4623338"/>
            <a:ext cx="933618" cy="12879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726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74"/>
    </mc:Choice>
    <mc:Fallback xmlns="">
      <p:transition spd="slow" advTm="3197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32649" y="5520062"/>
            <a:ext cx="4966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size/ shape/ colour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0957" y="334776"/>
            <a:ext cx="54054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1) What colour is this?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2) What shape is this?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3</a:t>
            </a:r>
            <a:r>
              <a:rPr lang="en-GB" sz="2800" dirty="0">
                <a:latin typeface="Comic Sans MS" panose="030F0702030302020204" pitchFamily="66" charset="0"/>
              </a:rPr>
              <a:t>) </a:t>
            </a:r>
            <a:r>
              <a:rPr lang="en-GB" sz="2800" dirty="0" smtClean="0">
                <a:latin typeface="Comic Sans MS" panose="030F0702030302020204" pitchFamily="66" charset="0"/>
              </a:rPr>
              <a:t>What is the same? 		What is different?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</a:t>
            </a:r>
            <a:r>
              <a:rPr lang="en-GB" sz="2800" dirty="0" smtClean="0">
                <a:latin typeface="Comic Sans MS" panose="030F0702030302020204" pitchFamily="66" charset="0"/>
              </a:rPr>
              <a:t>What is the same?					What is different?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451" y="1689272"/>
            <a:ext cx="1483064" cy="12745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63" y="3048959"/>
            <a:ext cx="1483064" cy="12745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363" y="3035627"/>
            <a:ext cx="933618" cy="12879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799" y="384493"/>
            <a:ext cx="933618" cy="128791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37635" y="4790498"/>
            <a:ext cx="1474062" cy="95602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313" y="4623338"/>
            <a:ext cx="933618" cy="128791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432649" y="3840807"/>
            <a:ext cx="4966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colour/ dots/ shape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32649" y="2158321"/>
            <a:ext cx="4966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square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32649" y="904409"/>
            <a:ext cx="1817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yellow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190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931"/>
    </mc:Choice>
    <mc:Fallback xmlns="">
      <p:transition spd="slow" advTm="769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13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67512" y="5088308"/>
            <a:ext cx="7525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sort these blocks?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03" y="1650436"/>
            <a:ext cx="1038703" cy="146742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233" y="720269"/>
            <a:ext cx="1038703" cy="146742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08" y="2274604"/>
            <a:ext cx="1038703" cy="14674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686" y="539496"/>
            <a:ext cx="1038703" cy="146742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598" y="1961240"/>
            <a:ext cx="1038703" cy="146742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130" y="2038149"/>
            <a:ext cx="1038703" cy="14674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781" y="987502"/>
            <a:ext cx="1038703" cy="146742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56" y="759242"/>
            <a:ext cx="1038703" cy="146742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312" y="2153572"/>
            <a:ext cx="1038703" cy="146742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455" y="2822442"/>
            <a:ext cx="1038703" cy="14674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8259" y="623817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30778" y="76650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Have a think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20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40"/>
    </mc:Choice>
    <mc:Fallback xmlns="">
      <p:transition spd="slow" advTm="132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2" y="5085746"/>
            <a:ext cx="7525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We can sort by colour.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03" y="1650436"/>
            <a:ext cx="1038703" cy="14674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233" y="720269"/>
            <a:ext cx="1038703" cy="14674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08" y="2274604"/>
            <a:ext cx="1038703" cy="14674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686" y="539496"/>
            <a:ext cx="1038703" cy="146742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598" y="1961240"/>
            <a:ext cx="1038703" cy="14674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130" y="2038149"/>
            <a:ext cx="1038703" cy="14674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781" y="830746"/>
            <a:ext cx="1038703" cy="146742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56" y="759242"/>
            <a:ext cx="1038703" cy="14674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312" y="2153572"/>
            <a:ext cx="1038703" cy="146742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455" y="2822442"/>
            <a:ext cx="1038703" cy="146742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46256" y="653143"/>
            <a:ext cx="3259175" cy="36367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4624782" y="653143"/>
            <a:ext cx="3259175" cy="363672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372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05"/>
    </mc:Choice>
    <mc:Fallback xmlns="">
      <p:transition spd="slow" advTm="224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0.46614 0.03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99" y="18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-0.46024 -0.004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21" y="-2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0.29862 -0.028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1" y="-143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4665 0.1442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33" y="719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43403 0.09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1" y="451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0.26563 -0.0037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81" y="-1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29114 0.062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49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48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83"/>
    </mc:Choice>
    <mc:Fallback xmlns="">
      <p:transition spd="slow" advTm="1258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8259" y="623817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0778" y="76650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Have a think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7512" y="5620682"/>
            <a:ext cx="7525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another way to sort these objects</a:t>
            </a:r>
            <a:r>
              <a:rPr lang="en-GB" sz="28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0" name="Isosceles Triangle 29"/>
          <p:cNvSpPr/>
          <p:nvPr/>
        </p:nvSpPr>
        <p:spPr>
          <a:xfrm>
            <a:off x="3405329" y="2114692"/>
            <a:ext cx="1079529" cy="85527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iamond 30"/>
          <p:cNvSpPr/>
          <p:nvPr/>
        </p:nvSpPr>
        <p:spPr>
          <a:xfrm rot="18879167">
            <a:off x="4292609" y="1685738"/>
            <a:ext cx="1304364" cy="1277470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Isosceles Triangle 32"/>
          <p:cNvSpPr/>
          <p:nvPr/>
        </p:nvSpPr>
        <p:spPr>
          <a:xfrm>
            <a:off x="1816182" y="3518210"/>
            <a:ext cx="1079529" cy="85527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Isosceles Triangle 34"/>
          <p:cNvSpPr/>
          <p:nvPr/>
        </p:nvSpPr>
        <p:spPr>
          <a:xfrm>
            <a:off x="6891077" y="2694583"/>
            <a:ext cx="1079529" cy="85527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Diamond 38"/>
          <p:cNvSpPr/>
          <p:nvPr/>
        </p:nvSpPr>
        <p:spPr>
          <a:xfrm rot="18879167">
            <a:off x="6010444" y="1837574"/>
            <a:ext cx="1304364" cy="1277470"/>
          </a:xfrm>
          <a:prstGeom prst="diamon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Diamond 39"/>
          <p:cNvSpPr/>
          <p:nvPr/>
        </p:nvSpPr>
        <p:spPr>
          <a:xfrm rot="18879167">
            <a:off x="1709101" y="2179605"/>
            <a:ext cx="1304364" cy="1277470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788701" y="1563451"/>
            <a:ext cx="2254944" cy="3478812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3291478" y="1563451"/>
            <a:ext cx="2254944" cy="347881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5794255" y="1573843"/>
            <a:ext cx="2254944" cy="34788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 rot="5400000">
            <a:off x="5737497" y="3698363"/>
            <a:ext cx="1274009" cy="57624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 rot="5400000">
            <a:off x="3907889" y="3586211"/>
            <a:ext cx="1274009" cy="57624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 rot="5400000">
            <a:off x="647033" y="3014732"/>
            <a:ext cx="1274009" cy="57624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320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25"/>
    </mc:Choice>
    <mc:Fallback xmlns="">
      <p:transition spd="slow" advTm="23525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1|11.3|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.5|1.4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4.2|7.1|3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10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1.3|5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522d4c35-b548-4432-90ae-af4376e1c4b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2579</TotalTime>
  <Words>156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1_Title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Have a go at question 2 on the worksheet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189</cp:revision>
  <dcterms:created xsi:type="dcterms:W3CDTF">2019-07-05T11:02:13Z</dcterms:created>
  <dcterms:modified xsi:type="dcterms:W3CDTF">2020-08-26T15:03:34Z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