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0FB7-A025-4363-92C9-21B2A72EBC2E}" type="datetimeFigureOut">
              <a:rPr lang="en-US" smtClean="0"/>
              <a:pPr/>
              <a:t>11/17/2019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662A-0F5A-4027-AAC0-9456BE6D7C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0FB7-A025-4363-92C9-21B2A72EBC2E}" type="datetimeFigureOut">
              <a:rPr lang="en-US" smtClean="0"/>
              <a:pPr/>
              <a:t>11/17/2019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662A-0F5A-4027-AAC0-9456BE6D7C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0FB7-A025-4363-92C9-21B2A72EBC2E}" type="datetimeFigureOut">
              <a:rPr lang="en-US" smtClean="0"/>
              <a:pPr/>
              <a:t>11/17/2019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662A-0F5A-4027-AAC0-9456BE6D7C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0FB7-A025-4363-92C9-21B2A72EBC2E}" type="datetimeFigureOut">
              <a:rPr lang="en-US" smtClean="0"/>
              <a:pPr/>
              <a:t>11/17/2019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662A-0F5A-4027-AAC0-9456BE6D7C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0FB7-A025-4363-92C9-21B2A72EBC2E}" type="datetimeFigureOut">
              <a:rPr lang="en-US" smtClean="0"/>
              <a:pPr/>
              <a:t>11/17/2019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662A-0F5A-4027-AAC0-9456BE6D7C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0FB7-A025-4363-92C9-21B2A72EBC2E}" type="datetimeFigureOut">
              <a:rPr lang="en-US" smtClean="0"/>
              <a:pPr/>
              <a:t>11/17/2019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662A-0F5A-4027-AAC0-9456BE6D7C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0FB7-A025-4363-92C9-21B2A72EBC2E}" type="datetimeFigureOut">
              <a:rPr lang="en-US" smtClean="0"/>
              <a:pPr/>
              <a:t>11/17/2019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662A-0F5A-4027-AAC0-9456BE6D7C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0FB7-A025-4363-92C9-21B2A72EBC2E}" type="datetimeFigureOut">
              <a:rPr lang="en-US" smtClean="0"/>
              <a:pPr/>
              <a:t>11/17/2019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662A-0F5A-4027-AAC0-9456BE6D7C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0FB7-A025-4363-92C9-21B2A72EBC2E}" type="datetimeFigureOut">
              <a:rPr lang="en-US" smtClean="0"/>
              <a:pPr/>
              <a:t>11/17/2019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662A-0F5A-4027-AAC0-9456BE6D7C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0FB7-A025-4363-92C9-21B2A72EBC2E}" type="datetimeFigureOut">
              <a:rPr lang="en-US" smtClean="0"/>
              <a:pPr/>
              <a:t>11/17/2019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662A-0F5A-4027-AAC0-9456BE6D7C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A30FB7-A025-4363-92C9-21B2A72EBC2E}" type="datetimeFigureOut">
              <a:rPr lang="en-US" smtClean="0"/>
              <a:pPr/>
              <a:t>11/17/2019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FE662A-0F5A-4027-AAC0-9456BE6D7C1A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A30FB7-A025-4363-92C9-21B2A72EBC2E}" type="datetimeFigureOut">
              <a:rPr lang="en-US" smtClean="0"/>
              <a:pPr/>
              <a:t>11/17/2019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FE662A-0F5A-4027-AAC0-9456BE6D7C1A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I_uDUSzzSUo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3450" y="890588"/>
            <a:ext cx="7275513" cy="5076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7290" y="357166"/>
            <a:ext cx="69294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More than 400 million children do not have clean water to drink.</a:t>
            </a:r>
            <a:endParaRPr lang="en-GB" sz="2400" dirty="0"/>
          </a:p>
        </p:txBody>
      </p:sp>
      <p:pic>
        <p:nvPicPr>
          <p:cNvPr id="21506" name="Picture 2" descr="https://s3.amazonaws.com/piktochartv2-dev/v2/uploads/56285242-8fb1-4796-b9e6-d32cf52b6cab/9449c8a860a1d99c5d184c2d140409392a882aa8_origina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214422"/>
            <a:ext cx="3924300" cy="3924301"/>
          </a:xfrm>
          <a:prstGeom prst="rect">
            <a:avLst/>
          </a:prstGeom>
          <a:noFill/>
        </p:spPr>
      </p:pic>
      <p:pic>
        <p:nvPicPr>
          <p:cNvPr id="21508" name="Picture 4" descr="http://janie.typepad.com/.a/6a010536f40db5970c0120a562de58970b-500w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857364"/>
            <a:ext cx="2628900" cy="39243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214290"/>
            <a:ext cx="800105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AutoNum type="arabicPeriod"/>
            </a:pPr>
            <a:r>
              <a:rPr lang="en-GB" sz="2400" dirty="0" smtClean="0"/>
              <a:t>What </a:t>
            </a:r>
            <a:r>
              <a:rPr lang="en-GB" sz="2400" dirty="0"/>
              <a:t>right do you think is most important for children everywhere</a:t>
            </a:r>
            <a:r>
              <a:rPr lang="en-GB" sz="2400" dirty="0" smtClean="0"/>
              <a:t>?</a:t>
            </a:r>
          </a:p>
          <a:p>
            <a:pPr marL="457200" indent="-457200"/>
            <a:endParaRPr lang="en-GB" sz="2400" dirty="0"/>
          </a:p>
          <a:p>
            <a:r>
              <a:rPr lang="en-GB" sz="2400" dirty="0"/>
              <a:t>2. What right would you most hate to lose? </a:t>
            </a:r>
            <a:endParaRPr lang="en-GB" sz="2400" dirty="0" smtClean="0"/>
          </a:p>
          <a:p>
            <a:endParaRPr lang="en-GB" sz="2400" dirty="0"/>
          </a:p>
          <a:p>
            <a:r>
              <a:rPr lang="en-GB" sz="2400" dirty="0"/>
              <a:t>3. What can we do to see that all the children in this school enjoy their rights</a:t>
            </a:r>
            <a:r>
              <a:rPr lang="en-GB" sz="2400" dirty="0" smtClean="0"/>
              <a:t>?</a:t>
            </a:r>
          </a:p>
          <a:p>
            <a:endParaRPr lang="en-GB" sz="2400" dirty="0"/>
          </a:p>
          <a:p>
            <a:r>
              <a:rPr lang="en-GB" sz="2400" dirty="0"/>
              <a:t>4. What can we do </a:t>
            </a:r>
            <a:r>
              <a:rPr lang="en-GB" sz="2400" dirty="0" smtClean="0"/>
              <a:t>to</a:t>
            </a:r>
          </a:p>
          <a:p>
            <a:r>
              <a:rPr lang="en-GB" sz="2400" dirty="0" smtClean="0"/>
              <a:t> </a:t>
            </a:r>
            <a:r>
              <a:rPr lang="en-GB" sz="2400" dirty="0"/>
              <a:t>help some of </a:t>
            </a:r>
            <a:r>
              <a:rPr lang="en-GB" sz="2400" dirty="0" smtClean="0"/>
              <a:t>the</a:t>
            </a:r>
          </a:p>
          <a:p>
            <a:r>
              <a:rPr lang="en-GB" sz="2400" dirty="0" smtClean="0"/>
              <a:t> </a:t>
            </a:r>
            <a:r>
              <a:rPr lang="en-GB" sz="2400" dirty="0"/>
              <a:t>children we have </a:t>
            </a:r>
            <a:endParaRPr lang="en-GB" sz="2400" dirty="0" smtClean="0"/>
          </a:p>
          <a:p>
            <a:r>
              <a:rPr lang="en-GB" sz="2400" dirty="0" smtClean="0"/>
              <a:t>heard </a:t>
            </a:r>
            <a:r>
              <a:rPr lang="en-GB" sz="2400" dirty="0"/>
              <a:t>about get </a:t>
            </a:r>
            <a:r>
              <a:rPr lang="en-GB" sz="2400" dirty="0" smtClean="0"/>
              <a:t>their</a:t>
            </a:r>
          </a:p>
          <a:p>
            <a:r>
              <a:rPr lang="en-GB" sz="2400" dirty="0" smtClean="0"/>
              <a:t> </a:t>
            </a:r>
            <a:r>
              <a:rPr lang="en-GB" sz="2400" dirty="0"/>
              <a:t>rights?</a:t>
            </a:r>
          </a:p>
        </p:txBody>
      </p:sp>
      <p:pic>
        <p:nvPicPr>
          <p:cNvPr id="22530" name="Picture 2" descr="http://i4.mirror.co.uk/incoming/article3068117.ece/ALTERNATES/s615/A-child-clears-damage-and-debris-in-the-besieged-area-of-Ho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00430" y="2857496"/>
            <a:ext cx="5213361" cy="3467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476672"/>
            <a:ext cx="8208912" cy="47397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Reflection</a:t>
            </a:r>
          </a:p>
          <a:p>
            <a:pPr algn="ctr"/>
            <a:endParaRPr lang="en-US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Light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CaNdle</a:t>
            </a:r>
            <a:endParaRPr lang="en-US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36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r>
              <a:rPr lang="en-US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Together say Prayer on next slide linked to World Children’s Day.</a:t>
            </a:r>
            <a:endParaRPr lang="en-US" sz="3600" b="1" cap="all" spc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en-US" sz="1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Prayer for World Children's D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260648"/>
            <a:ext cx="4762500" cy="5905501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2286000" y="3105835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GB" dirty="0" smtClean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endParaRPr lang="en-GB" dirty="0" smtClean="0">
              <a:hlinkClick r:id="rId3"/>
            </a:endParaRPr>
          </a:p>
          <a:p>
            <a:r>
              <a:rPr lang="en-GB" dirty="0" smtClean="0">
                <a:hlinkClick r:id="rId3"/>
              </a:rPr>
              <a:t>https</a:t>
            </a:r>
            <a:r>
              <a:rPr lang="en-GB" dirty="0" smtClean="0">
                <a:hlinkClick r:id="rId3"/>
              </a:rPr>
              <a:t>://www.youtube.com/watch?v=I_uDUSzzSUo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323528" y="587727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/>
              <a:t>LISTEN</a:t>
            </a:r>
            <a:endParaRPr lang="en-GB" sz="4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school child clipa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1785926"/>
            <a:ext cx="2466975" cy="1847851"/>
          </a:xfrm>
          <a:prstGeom prst="rect">
            <a:avLst/>
          </a:prstGeom>
          <a:noFill/>
        </p:spPr>
      </p:pic>
      <p:pic>
        <p:nvPicPr>
          <p:cNvPr id="2052" name="Picture 4" descr="http://www.clker.com/cliparts/S/o/l/i/H/A/uk-map-h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500042"/>
            <a:ext cx="3667133" cy="570135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286248" y="642918"/>
            <a:ext cx="435771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 smtClean="0"/>
              <a:t>There are about 11 million (11,000000)</a:t>
            </a:r>
          </a:p>
          <a:p>
            <a:r>
              <a:rPr lang="en-GB" sz="2400" dirty="0" smtClean="0"/>
              <a:t>children in the United Kingdom.</a:t>
            </a:r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r>
              <a:rPr lang="en-GB" sz="2400" dirty="0" smtClean="0"/>
              <a:t>Around </a:t>
            </a:r>
            <a:r>
              <a:rPr lang="en-GB" sz="2400" dirty="0" smtClean="0"/>
              <a:t> 500 </a:t>
            </a:r>
            <a:r>
              <a:rPr lang="en-GB" sz="2400" dirty="0" smtClean="0"/>
              <a:t>of them are here at our school.</a:t>
            </a:r>
            <a:endParaRPr lang="en-GB" sz="2400" dirty="0"/>
          </a:p>
        </p:txBody>
      </p:sp>
      <p:cxnSp>
        <p:nvCxnSpPr>
          <p:cNvPr id="6" name="Straight Arrow Connector 5"/>
          <p:cNvCxnSpPr/>
          <p:nvPr/>
        </p:nvCxnSpPr>
        <p:spPr>
          <a:xfrm rot="10800000" flipV="1">
            <a:off x="3286116" y="2285992"/>
            <a:ext cx="1714512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11560" y="692696"/>
            <a:ext cx="8064896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b="1" dirty="0" smtClean="0"/>
              <a:t>Universal Children's Day 2019</a:t>
            </a:r>
            <a:r>
              <a:rPr lang="en-GB" sz="3200" dirty="0" smtClean="0"/>
              <a:t>. </a:t>
            </a:r>
            <a:r>
              <a:rPr lang="en-GB" sz="3200" b="1" dirty="0" smtClean="0"/>
              <a:t>Universal Children's Day</a:t>
            </a:r>
            <a:r>
              <a:rPr lang="en-GB" sz="3200" dirty="0" smtClean="0"/>
              <a:t> is celebrated annually on </a:t>
            </a:r>
            <a:r>
              <a:rPr lang="en-GB" sz="3200" b="1" dirty="0" smtClean="0"/>
              <a:t>20th November</a:t>
            </a:r>
            <a:r>
              <a:rPr lang="en-GB" sz="3200" dirty="0" smtClean="0"/>
              <a:t>. </a:t>
            </a:r>
            <a:endParaRPr lang="en-GB" sz="3200" dirty="0" smtClean="0"/>
          </a:p>
          <a:p>
            <a:endParaRPr lang="en-GB" sz="3200" dirty="0" smtClean="0"/>
          </a:p>
          <a:p>
            <a:endParaRPr lang="en-GB" sz="3200" dirty="0" smtClean="0"/>
          </a:p>
          <a:p>
            <a:r>
              <a:rPr lang="en-GB" sz="3200" dirty="0" smtClean="0"/>
              <a:t>The </a:t>
            </a:r>
            <a:r>
              <a:rPr lang="en-GB" sz="3200" dirty="0" smtClean="0"/>
              <a:t>goal of </a:t>
            </a:r>
            <a:r>
              <a:rPr lang="en-GB" sz="3200" b="1" dirty="0" smtClean="0"/>
              <a:t>Universal Children's day</a:t>
            </a:r>
            <a:r>
              <a:rPr lang="en-GB" sz="3200" dirty="0" smtClean="0"/>
              <a:t> is to improve child welfare </a:t>
            </a:r>
            <a:r>
              <a:rPr lang="en-GB" sz="3200" b="1" dirty="0" smtClean="0"/>
              <a:t>worldwide</a:t>
            </a:r>
            <a:r>
              <a:rPr lang="en-GB" sz="3200" dirty="0" smtClean="0"/>
              <a:t>, promote and celebrate </a:t>
            </a:r>
            <a:r>
              <a:rPr lang="en-GB" sz="3200" b="1" dirty="0" smtClean="0"/>
              <a:t>children's</a:t>
            </a:r>
            <a:r>
              <a:rPr lang="en-GB" sz="3200" dirty="0" smtClean="0"/>
              <a:t> rights and promote togetherness and awareness amongst all </a:t>
            </a:r>
            <a:r>
              <a:rPr lang="en-GB" sz="3200" b="1" dirty="0" smtClean="0"/>
              <a:t>children.</a:t>
            </a:r>
            <a:endParaRPr lang="en-GB" sz="3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msworthingtonela.files.wordpress.com/2011/03/girlsoldier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4078" y="1643050"/>
            <a:ext cx="5579249" cy="3857652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571480"/>
            <a:ext cx="45218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250,000 children are child soldiers.</a:t>
            </a:r>
          </a:p>
          <a:p>
            <a:r>
              <a:rPr lang="en-GB" sz="2400" dirty="0" smtClean="0"/>
              <a:t>It is not a game.</a:t>
            </a:r>
            <a:endParaRPr lang="en-GB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://www.epacha.org/siteimages/ca_9a03eb8e27a9a6ddac243401dc9b6b89%20VOICES%20OF%20CHILDREN%20TRUST%20FU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6786610" cy="566008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143505" y="1285860"/>
            <a:ext cx="4000496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500,000 children are blind because of Vitamin A deficiency.</a:t>
            </a:r>
          </a:p>
          <a:p>
            <a:endParaRPr lang="en-GB" sz="2400" dirty="0" smtClean="0"/>
          </a:p>
          <a:p>
            <a:r>
              <a:rPr lang="en-GB" sz="2400" dirty="0" smtClean="0"/>
              <a:t>This could have been prevented if they took a tiny tablet, costing a few pennies</a:t>
            </a:r>
            <a:r>
              <a:rPr lang="en-GB" dirty="0" smtClean="0"/>
              <a:t>.</a:t>
            </a:r>
          </a:p>
          <a:p>
            <a:endParaRPr lang="en-GB" dirty="0"/>
          </a:p>
          <a:p>
            <a:r>
              <a:rPr lang="en-GB" dirty="0" smtClean="0"/>
              <a:t>Why do you think they didn’t get enough Vitamin A?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71538" y="428604"/>
            <a:ext cx="67151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More than 1 million children are in prison – often they have not committed a crime.</a:t>
            </a:r>
            <a:endParaRPr lang="en-GB" sz="2400" dirty="0"/>
          </a:p>
        </p:txBody>
      </p:sp>
      <p:pic>
        <p:nvPicPr>
          <p:cNvPr id="17410" name="Picture 2" descr="https://school-in-the-cloud-production-assets.s3.amazonaws.com/uploads/big_question/image/2482/PREDA2.JPG"/>
          <p:cNvPicPr>
            <a:picLocks noChangeAspect="1" noChangeArrowheads="1"/>
          </p:cNvPicPr>
          <p:nvPr/>
        </p:nvPicPr>
        <p:blipFill>
          <a:blip r:embed="rId2" cstate="print"/>
          <a:srcRect b="12621"/>
          <a:stretch>
            <a:fillRect/>
          </a:stretch>
        </p:blipFill>
        <p:spPr bwMode="auto">
          <a:xfrm>
            <a:off x="1214414" y="1214422"/>
            <a:ext cx="6096000" cy="457203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71538" y="5929330"/>
            <a:ext cx="6611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These two boys (aged 9 &amp; 10) are in prison, accused of stealing food.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85852" y="357166"/>
            <a:ext cx="68580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Each </a:t>
            </a:r>
            <a:r>
              <a:rPr lang="en-GB" sz="2400" dirty="0"/>
              <a:t>year, more than 10 million children become refugees – driven from their homes by conflict.</a:t>
            </a:r>
          </a:p>
        </p:txBody>
      </p:sp>
      <p:pic>
        <p:nvPicPr>
          <p:cNvPr id="18436" name="Picture 4" descr="http://static.guim.co.uk/sys-images/Guardian/Pix/audio/video/2013/8/23/1377255953280/Syria-children-speak-from-00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214422"/>
            <a:ext cx="7747052" cy="435771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785918" y="5572140"/>
            <a:ext cx="51142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Where do you think these children have come from?</a:t>
            </a:r>
          </a:p>
          <a:p>
            <a:r>
              <a:rPr lang="en-GB" dirty="0" smtClean="0"/>
              <a:t>Why are they in a refugee camp?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71472" y="214290"/>
            <a:ext cx="78581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Every year, 6 million children under the age of 5 die from easily preventable causes. </a:t>
            </a:r>
            <a:endParaRPr lang="en-GB" sz="2400" dirty="0" smtClean="0"/>
          </a:p>
          <a:p>
            <a:r>
              <a:rPr lang="en-GB" sz="2400" b="1" dirty="0" smtClean="0"/>
              <a:t>That</a:t>
            </a:r>
            <a:r>
              <a:rPr lang="en-GB" sz="2400" b="1" dirty="0"/>
              <a:t>’ s 16,000 </a:t>
            </a:r>
            <a:r>
              <a:rPr lang="en-GB" sz="2400" b="1" dirty="0" smtClean="0"/>
              <a:t>children </a:t>
            </a:r>
            <a:r>
              <a:rPr lang="en-GB" sz="2400" b="1" dirty="0"/>
              <a:t>every day.</a:t>
            </a:r>
          </a:p>
        </p:txBody>
      </p:sp>
      <p:pic>
        <p:nvPicPr>
          <p:cNvPr id="19458" name="Picture 2" descr="http://onlineathens.com/sites/default/files/imagecache/full/Mideast%20Syria_Hugh_14.jpg"/>
          <p:cNvPicPr>
            <a:picLocks noChangeAspect="1" noChangeArrowheads="1"/>
          </p:cNvPicPr>
          <p:nvPr/>
        </p:nvPicPr>
        <p:blipFill>
          <a:blip r:embed="rId2" cstate="print"/>
          <a:srcRect b="9231"/>
          <a:stretch>
            <a:fillRect/>
          </a:stretch>
        </p:blipFill>
        <p:spPr bwMode="auto">
          <a:xfrm>
            <a:off x="928662" y="1500174"/>
            <a:ext cx="6972013" cy="421484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42910" y="357166"/>
            <a:ext cx="814393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 smtClean="0"/>
              <a:t>More </a:t>
            </a:r>
            <a:r>
              <a:rPr lang="en-GB" sz="2400" dirty="0"/>
              <a:t>than 240 million children work, many of them in dangerous conditions. </a:t>
            </a:r>
            <a:endParaRPr lang="en-GB" sz="2400" dirty="0" smtClean="0"/>
          </a:p>
          <a:p>
            <a:r>
              <a:rPr lang="en-GB" sz="2400" dirty="0" smtClean="0"/>
              <a:t>More </a:t>
            </a:r>
            <a:r>
              <a:rPr lang="en-GB" sz="2400" dirty="0"/>
              <a:t>than 70 </a:t>
            </a:r>
            <a:r>
              <a:rPr lang="en-GB" sz="2400" dirty="0" smtClean="0"/>
              <a:t>million children </a:t>
            </a:r>
            <a:r>
              <a:rPr lang="en-GB" sz="2400" dirty="0"/>
              <a:t>under the age of 10 are working.</a:t>
            </a:r>
          </a:p>
        </p:txBody>
      </p:sp>
      <p:pic>
        <p:nvPicPr>
          <p:cNvPr id="20482" name="Picture 2" descr="http://vignette3.wikia.nocookie.net/child-labour/images/0/07/India-child-labour_1570360i.jpg/revision/latest?cb=20140612220105"/>
          <p:cNvPicPr>
            <a:picLocks noChangeAspect="1" noChangeArrowheads="1"/>
          </p:cNvPicPr>
          <p:nvPr/>
        </p:nvPicPr>
        <p:blipFill>
          <a:blip r:embed="rId2" cstate="print"/>
          <a:srcRect l="25449"/>
          <a:stretch>
            <a:fillRect/>
          </a:stretch>
        </p:blipFill>
        <p:spPr bwMode="auto">
          <a:xfrm>
            <a:off x="5143504" y="1643050"/>
            <a:ext cx="3714744" cy="3214710"/>
          </a:xfrm>
          <a:prstGeom prst="rect">
            <a:avLst/>
          </a:prstGeom>
          <a:noFill/>
        </p:spPr>
      </p:pic>
      <p:pic>
        <p:nvPicPr>
          <p:cNvPr id="20484" name="Picture 4" descr="PAYATAS017DPM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3429000"/>
            <a:ext cx="4396164" cy="28575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299</Words>
  <Application>Microsoft Office PowerPoint</Application>
  <PresentationFormat>On-screen Show (4:3)</PresentationFormat>
  <Paragraphs>60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mainger.302</cp:lastModifiedBy>
  <cp:revision>8</cp:revision>
  <dcterms:created xsi:type="dcterms:W3CDTF">2015-11-17T09:32:44Z</dcterms:created>
  <dcterms:modified xsi:type="dcterms:W3CDTF">2019-11-17T14:20:35Z</dcterms:modified>
</cp:coreProperties>
</file>